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charts/chart2.xml" ContentType="application/vnd.openxmlformats-officedocument.drawingml.chart+xml"/>
  <Override PartName="/ppt/notesSlides/notesSlide9.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4.xml" ContentType="application/vnd.openxmlformats-officedocument.drawingml.chart+xml"/>
  <Override PartName="/ppt/charts/style3.xml" ContentType="application/vnd.ms-office.chartstyle+xml"/>
  <Override PartName="/ppt/charts/colors3.xml" ContentType="application/vnd.ms-office.chartcolorstyle+xml"/>
  <Override PartName="/ppt/charts/chart15.xml" ContentType="application/vnd.openxmlformats-officedocument.drawingml.chart+xml"/>
  <Override PartName="/ppt/charts/style4.xml" ContentType="application/vnd.ms-office.chartstyle+xml"/>
  <Override PartName="/ppt/charts/colors4.xml" ContentType="application/vnd.ms-office.chartcolorstyle+xml"/>
  <Override PartName="/ppt/charts/chart16.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5.xml" ContentType="application/vnd.openxmlformats-officedocument.presentationml.notesSlide+xml"/>
  <Override PartName="/ppt/charts/chart17.xml" ContentType="application/vnd.openxmlformats-officedocument.drawingml.chart+xml"/>
  <Override PartName="/ppt/charts/style6.xml" ContentType="application/vnd.ms-office.chartstyle+xml"/>
  <Override PartName="/ppt/charts/colors6.xml" ContentType="application/vnd.ms-office.chartcolorstyle+xml"/>
  <Override PartName="/ppt/charts/chart18.xml" ContentType="application/vnd.openxmlformats-officedocument.drawingml.chart+xml"/>
  <Override PartName="/ppt/charts/style7.xml" ContentType="application/vnd.ms-office.chartstyle+xml"/>
  <Override PartName="/ppt/charts/colors7.xml" ContentType="application/vnd.ms-office.chartcolorstyle+xml"/>
  <Override PartName="/ppt/charts/chart19.xml" ContentType="application/vnd.openxmlformats-officedocument.drawingml.chart+xml"/>
  <Override PartName="/ppt/charts/style8.xml" ContentType="application/vnd.ms-office.chartstyle+xml"/>
  <Override PartName="/ppt/charts/colors8.xml" ContentType="application/vnd.ms-office.chartcolorstyle+xml"/>
  <Override PartName="/ppt/charts/chart20.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6.xml" ContentType="application/vnd.openxmlformats-officedocument.presentationml.notesSlide+xml"/>
  <Override PartName="/ppt/charts/chart21.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5"/>
  </p:sldMasterIdLst>
  <p:notesMasterIdLst>
    <p:notesMasterId r:id="rId34"/>
  </p:notesMasterIdLst>
  <p:handoutMasterIdLst>
    <p:handoutMasterId r:id="rId35"/>
  </p:handoutMasterIdLst>
  <p:sldIdLst>
    <p:sldId id="316" r:id="rId6"/>
    <p:sldId id="585" r:id="rId7"/>
    <p:sldId id="600" r:id="rId8"/>
    <p:sldId id="601" r:id="rId9"/>
    <p:sldId id="545" r:id="rId10"/>
    <p:sldId id="603" r:id="rId11"/>
    <p:sldId id="604" r:id="rId12"/>
    <p:sldId id="609" r:id="rId13"/>
    <p:sldId id="559" r:id="rId14"/>
    <p:sldId id="565" r:id="rId15"/>
    <p:sldId id="622" r:id="rId16"/>
    <p:sldId id="598" r:id="rId17"/>
    <p:sldId id="595" r:id="rId18"/>
    <p:sldId id="613" r:id="rId19"/>
    <p:sldId id="611" r:id="rId20"/>
    <p:sldId id="612" r:id="rId21"/>
    <p:sldId id="615" r:id="rId22"/>
    <p:sldId id="616" r:id="rId23"/>
    <p:sldId id="597" r:id="rId24"/>
    <p:sldId id="620" r:id="rId25"/>
    <p:sldId id="621" r:id="rId26"/>
    <p:sldId id="608" r:id="rId27"/>
    <p:sldId id="602" r:id="rId28"/>
    <p:sldId id="577" r:id="rId29"/>
    <p:sldId id="578" r:id="rId30"/>
    <p:sldId id="617" r:id="rId31"/>
    <p:sldId id="618" r:id="rId32"/>
    <p:sldId id="619" r:id="rId33"/>
  </p:sldIdLst>
  <p:sldSz cx="9144000" cy="6858000" type="screen4x3"/>
  <p:notesSz cx="7010400" cy="9296400"/>
  <p:defaultTextStyle>
    <a:defPPr>
      <a:defRPr lang="en-US"/>
    </a:defPPr>
    <a:lvl1pPr algn="l" rtl="0" fontAlgn="base">
      <a:spcBef>
        <a:spcPct val="20000"/>
      </a:spcBef>
      <a:spcAft>
        <a:spcPct val="0"/>
      </a:spcAft>
      <a:defRPr sz="3200" kern="1200">
        <a:solidFill>
          <a:schemeClr val="tx1"/>
        </a:solidFill>
        <a:latin typeface="Franklin Gothic Book" pitchFamily="34" charset="0"/>
        <a:ea typeface="+mn-ea"/>
        <a:cs typeface="+mn-cs"/>
      </a:defRPr>
    </a:lvl1pPr>
    <a:lvl2pPr marL="457200" algn="l" rtl="0" fontAlgn="base">
      <a:spcBef>
        <a:spcPct val="20000"/>
      </a:spcBef>
      <a:spcAft>
        <a:spcPct val="0"/>
      </a:spcAft>
      <a:defRPr sz="3200" kern="1200">
        <a:solidFill>
          <a:schemeClr val="tx1"/>
        </a:solidFill>
        <a:latin typeface="Franklin Gothic Book" pitchFamily="34" charset="0"/>
        <a:ea typeface="+mn-ea"/>
        <a:cs typeface="+mn-cs"/>
      </a:defRPr>
    </a:lvl2pPr>
    <a:lvl3pPr marL="914400" algn="l" rtl="0" fontAlgn="base">
      <a:spcBef>
        <a:spcPct val="20000"/>
      </a:spcBef>
      <a:spcAft>
        <a:spcPct val="0"/>
      </a:spcAft>
      <a:defRPr sz="3200" kern="1200">
        <a:solidFill>
          <a:schemeClr val="tx1"/>
        </a:solidFill>
        <a:latin typeface="Franklin Gothic Book" pitchFamily="34" charset="0"/>
        <a:ea typeface="+mn-ea"/>
        <a:cs typeface="+mn-cs"/>
      </a:defRPr>
    </a:lvl3pPr>
    <a:lvl4pPr marL="1371600" algn="l" rtl="0" fontAlgn="base">
      <a:spcBef>
        <a:spcPct val="20000"/>
      </a:spcBef>
      <a:spcAft>
        <a:spcPct val="0"/>
      </a:spcAft>
      <a:defRPr sz="3200" kern="1200">
        <a:solidFill>
          <a:schemeClr val="tx1"/>
        </a:solidFill>
        <a:latin typeface="Franklin Gothic Book" pitchFamily="34" charset="0"/>
        <a:ea typeface="+mn-ea"/>
        <a:cs typeface="+mn-cs"/>
      </a:defRPr>
    </a:lvl4pPr>
    <a:lvl5pPr marL="1828800" algn="l" rtl="0" fontAlgn="base">
      <a:spcBef>
        <a:spcPct val="20000"/>
      </a:spcBef>
      <a:spcAft>
        <a:spcPct val="0"/>
      </a:spcAft>
      <a:defRPr sz="3200" kern="1200">
        <a:solidFill>
          <a:schemeClr val="tx1"/>
        </a:solidFill>
        <a:latin typeface="Franklin Gothic Book" pitchFamily="34" charset="0"/>
        <a:ea typeface="+mn-ea"/>
        <a:cs typeface="+mn-cs"/>
      </a:defRPr>
    </a:lvl5pPr>
    <a:lvl6pPr marL="2286000" algn="l" defTabSz="914400" rtl="0" eaLnBrk="1" latinLnBrk="0" hangingPunct="1">
      <a:defRPr sz="3200" kern="1200">
        <a:solidFill>
          <a:schemeClr val="tx1"/>
        </a:solidFill>
        <a:latin typeface="Franklin Gothic Book" pitchFamily="34" charset="0"/>
        <a:ea typeface="+mn-ea"/>
        <a:cs typeface="+mn-cs"/>
      </a:defRPr>
    </a:lvl6pPr>
    <a:lvl7pPr marL="2743200" algn="l" defTabSz="914400" rtl="0" eaLnBrk="1" latinLnBrk="0" hangingPunct="1">
      <a:defRPr sz="3200" kern="1200">
        <a:solidFill>
          <a:schemeClr val="tx1"/>
        </a:solidFill>
        <a:latin typeface="Franklin Gothic Book" pitchFamily="34" charset="0"/>
        <a:ea typeface="+mn-ea"/>
        <a:cs typeface="+mn-cs"/>
      </a:defRPr>
    </a:lvl7pPr>
    <a:lvl8pPr marL="3200400" algn="l" defTabSz="914400" rtl="0" eaLnBrk="1" latinLnBrk="0" hangingPunct="1">
      <a:defRPr sz="3200" kern="1200">
        <a:solidFill>
          <a:schemeClr val="tx1"/>
        </a:solidFill>
        <a:latin typeface="Franklin Gothic Book" pitchFamily="34" charset="0"/>
        <a:ea typeface="+mn-ea"/>
        <a:cs typeface="+mn-cs"/>
      </a:defRPr>
    </a:lvl8pPr>
    <a:lvl9pPr marL="3657600" algn="l" defTabSz="914400" rtl="0" eaLnBrk="1" latinLnBrk="0" hangingPunct="1">
      <a:defRPr sz="3200" kern="1200">
        <a:solidFill>
          <a:schemeClr val="tx1"/>
        </a:solidFill>
        <a:latin typeface="Franklin Gothic Book"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9">
          <p15:clr>
            <a:srgbClr val="A4A3A4"/>
          </p15:clr>
        </p15:guide>
        <p15:guide id="2" pos="2207">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lston, Kellie" initials="RK" lastIdx="15" clrIdx="0">
    <p:extLst>
      <p:ext uri="{19B8F6BF-5375-455C-9EA6-DF929625EA0E}">
        <p15:presenceInfo xmlns:p15="http://schemas.microsoft.com/office/powerpoint/2012/main" userId="S-1-5-21-1369903581-979325955-1179000955-38064" providerId="AD"/>
      </p:ext>
    </p:extLst>
  </p:cmAuthor>
  <p:cmAuthor id="2" name="Sheridan, Nancy" initials="SN" lastIdx="3" clrIdx="1">
    <p:extLst>
      <p:ext uri="{19B8F6BF-5375-455C-9EA6-DF929625EA0E}">
        <p15:presenceInfo xmlns:p15="http://schemas.microsoft.com/office/powerpoint/2012/main" userId="S-1-5-21-1369903581-979325955-1179000955-572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549E"/>
    <a:srgbClr val="00AEC5"/>
    <a:srgbClr val="439539"/>
    <a:srgbClr val="81DEFF"/>
    <a:srgbClr val="FF3300"/>
    <a:srgbClr val="4395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426" autoAdjust="0"/>
    <p:restoredTop sz="75763" autoAdjust="0"/>
  </p:normalViewPr>
  <p:slideViewPr>
    <p:cSldViewPr>
      <p:cViewPr varScale="1">
        <p:scale>
          <a:sx n="65" d="100"/>
          <a:sy n="65" d="100"/>
        </p:scale>
        <p:origin x="1254" y="6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p:cViewPr>
        <p:scale>
          <a:sx n="80" d="100"/>
          <a:sy n="80" d="100"/>
        </p:scale>
        <p:origin x="2298" y="-690"/>
      </p:cViewPr>
      <p:guideLst>
        <p:guide orient="horz" pos="2929"/>
        <p:guide pos="220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Beverly\manuscripts\RSDiscardM\depth_mortality3.xls"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oleObject" Target="file:///C:\Beverly\SEDAR\SEDAR41_redsnapper_atlantic\At_sea_workingpapers\rs_length_freq.xls"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Beverly\SEDAR\SEDAR41_redsnapper_atlantic\At_sea_workingpapers\rs_length_freq.xls"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Beverly\SEDAR\SEDAR41_redsnapper_atlantic\At_sea_workingpapers\rs_length_freq.xls"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Beverly\SEDAR\SEDAR41_redo\atseaworkingpaper\Copy%20of%20SEDAR41%20RSsizedistr%20figs%207%2014.xls" TargetMode="External"/></Relationships>
</file>

<file path=ppt/charts/_rels/chart14.xml.rels><?xml version="1.0" encoding="UTF-8" standalone="yes"?>
<Relationships xmlns="http://schemas.openxmlformats.org/package/2006/relationships"><Relationship Id="rId3" Type="http://schemas.openxmlformats.org/officeDocument/2006/relationships/oleObject" Target="file:///C:\Beverly\manuscripts\RSDiscardM\depth_mortality3.xls" TargetMode="External"/><Relationship Id="rId2" Type="http://schemas.microsoft.com/office/2011/relationships/chartColorStyle" Target="colors3.xml"/><Relationship Id="rId1" Type="http://schemas.microsoft.com/office/2011/relationships/chartStyle" Target="style3.xml"/></Relationships>
</file>

<file path=ppt/charts/_rels/chart15.xml.rels><?xml version="1.0" encoding="UTF-8" standalone="yes"?>
<Relationships xmlns="http://schemas.openxmlformats.org/package/2006/relationships"><Relationship Id="rId3" Type="http://schemas.openxmlformats.org/officeDocument/2006/relationships/oleObject" Target="file:///C:\Beverly\manuscripts\RSDiscardM\depth_mortality3.xls" TargetMode="External"/><Relationship Id="rId2" Type="http://schemas.microsoft.com/office/2011/relationships/chartColorStyle" Target="colors4.xml"/><Relationship Id="rId1" Type="http://schemas.microsoft.com/office/2011/relationships/chartStyle" Target="style4.xml"/></Relationships>
</file>

<file path=ppt/charts/_rels/chart16.xml.rels><?xml version="1.0" encoding="UTF-8" standalone="yes"?>
<Relationships xmlns="http://schemas.openxmlformats.org/package/2006/relationships"><Relationship Id="rId3" Type="http://schemas.openxmlformats.org/officeDocument/2006/relationships/oleObject" Target="file:///C:\Beverly\manuscripts\RSDiscardM\depth_mortality3.xls" TargetMode="External"/><Relationship Id="rId2" Type="http://schemas.microsoft.com/office/2011/relationships/chartColorStyle" Target="colors5.xml"/><Relationship Id="rId1" Type="http://schemas.microsoft.com/office/2011/relationships/chartStyle" Target="style5.xml"/></Relationships>
</file>

<file path=ppt/charts/_rels/chart17.xml.rels><?xml version="1.0" encoding="UTF-8" standalone="yes"?>
<Relationships xmlns="http://schemas.openxmlformats.org/package/2006/relationships"><Relationship Id="rId3" Type="http://schemas.openxmlformats.org/officeDocument/2006/relationships/oleObject" Target="file:///C:\Beverly\manuscripts\RSDiscardM\size_condition2.xlsx" TargetMode="External"/><Relationship Id="rId2" Type="http://schemas.microsoft.com/office/2011/relationships/chartColorStyle" Target="colors6.xml"/><Relationship Id="rId1" Type="http://schemas.microsoft.com/office/2011/relationships/chartStyle" Target="style6.xml"/></Relationships>
</file>

<file path=ppt/charts/_rels/chart18.xml.rels><?xml version="1.0" encoding="UTF-8" standalone="yes"?>
<Relationships xmlns="http://schemas.openxmlformats.org/package/2006/relationships"><Relationship Id="rId3" Type="http://schemas.openxmlformats.org/officeDocument/2006/relationships/oleObject" Target="file:///C:\Beverly\manuscripts\RSDiscardM\size_condition2.xlsx" TargetMode="External"/><Relationship Id="rId2" Type="http://schemas.microsoft.com/office/2011/relationships/chartColorStyle" Target="colors7.xml"/><Relationship Id="rId1" Type="http://schemas.microsoft.com/office/2011/relationships/chartStyle" Target="style7.xml"/></Relationships>
</file>

<file path=ppt/charts/_rels/chart19.xml.rels><?xml version="1.0" encoding="UTF-8" standalone="yes"?>
<Relationships xmlns="http://schemas.openxmlformats.org/package/2006/relationships"><Relationship Id="rId3" Type="http://schemas.openxmlformats.org/officeDocument/2006/relationships/oleObject" Target="file:///C:\Beverly\manuscripts\RSDiscardM\size_condition2.xlsx" TargetMode="External"/><Relationship Id="rId2" Type="http://schemas.microsoft.com/office/2011/relationships/chartColorStyle" Target="colors8.xml"/><Relationship Id="rId1" Type="http://schemas.microsoft.com/office/2011/relationships/chartStyle" Target="style8.xml"/></Relationships>
</file>

<file path=ppt/charts/_rels/chart2.xml.rels><?xml version="1.0" encoding="UTF-8" standalone="yes"?>
<Relationships xmlns="http://schemas.openxmlformats.org/package/2006/relationships"><Relationship Id="rId1" Type="http://schemas.openxmlformats.org/officeDocument/2006/relationships/oleObject" Target="file:///C:\Beverly\manuscripts\RSDiscardM\depth_mortality4.xls" TargetMode="External"/></Relationships>
</file>

<file path=ppt/charts/_rels/chart20.xml.rels><?xml version="1.0" encoding="UTF-8" standalone="yes"?>
<Relationships xmlns="http://schemas.openxmlformats.org/package/2006/relationships"><Relationship Id="rId3" Type="http://schemas.openxmlformats.org/officeDocument/2006/relationships/oleObject" Target="file:///C:\Beverly\manuscripts\RSDiscardM\size_condition2.xlsx" TargetMode="External"/><Relationship Id="rId2" Type="http://schemas.microsoft.com/office/2011/relationships/chartColorStyle" Target="colors9.xml"/><Relationship Id="rId1" Type="http://schemas.microsoft.com/office/2011/relationships/chartStyle" Target="style9.xml"/></Relationships>
</file>

<file path=ppt/charts/_rels/chart21.xml.rels><?xml version="1.0" encoding="UTF-8" standalone="yes"?>
<Relationships xmlns="http://schemas.openxmlformats.org/package/2006/relationships"><Relationship Id="rId3" Type="http://schemas.openxmlformats.org/officeDocument/2006/relationships/oleObject" Target="file:///C:\Beverly\manuscripts\RSDiscardM\temp.xls" TargetMode="External"/><Relationship Id="rId2" Type="http://schemas.microsoft.com/office/2011/relationships/chartColorStyle" Target="colors10.xml"/><Relationship Id="rId1" Type="http://schemas.microsoft.com/office/2011/relationships/chartStyle" Target="style10.xml"/></Relationships>
</file>

<file path=ppt/charts/_rels/chart3.xml.rels><?xml version="1.0" encoding="UTF-8" standalone="yes"?>
<Relationships xmlns="http://schemas.openxmlformats.org/package/2006/relationships"><Relationship Id="rId3" Type="http://schemas.openxmlformats.org/officeDocument/2006/relationships/oleObject" Target="file:///C:\Beverly\manuscripts\RSDiscardM\depth_mortality2.xls"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1" Type="http://schemas.openxmlformats.org/officeDocument/2006/relationships/oleObject" Target="file:///C:\Beverly\SEDAR\SEDAR41_redsnapper_atlantic\At_sea_workingpapers\rs_length_freq.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Beverly\SEDAR\SEDAR41_redsnapper_atlantic\At_sea_workingpapers\rs_length_freq.xls"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Beverly\SEDAR\SEDAR41_redsnapper_atlantic\At_sea_workingpapers\rs_length_freq.xls"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Beverly\SEDAR\SEDAR41_redsnapper_atlantic\At_sea_workingpapers\rs_length_freq.xls"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Beverly\SEDAR\SEDAR41_redsnapper_atlantic\At_sea_workingpapers\rs_length_freq.xls"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Beverly\SEDAR\SEDAR41_redsnapper_atlantic\At_sea_workingpapers\rs_length_freq.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881986082014978"/>
          <c:y val="3.6415403257657179E-2"/>
          <c:w val="0.7935118832622986"/>
          <c:h val="0.86548887071063518"/>
        </c:manualLayout>
      </c:layout>
      <c:lineChart>
        <c:grouping val="standard"/>
        <c:varyColors val="0"/>
        <c:ser>
          <c:idx val="0"/>
          <c:order val="0"/>
          <c:tx>
            <c:v>Atlantic</c:v>
          </c:tx>
          <c:spPr>
            <a:ln w="28575" cap="rnd">
              <a:noFill/>
              <a:round/>
            </a:ln>
            <a:effectLst/>
          </c:spPr>
          <c:marker>
            <c:symbol val="circle"/>
            <c:size val="10"/>
            <c:spPr>
              <a:solidFill>
                <a:schemeClr val="tx1"/>
              </a:solidFill>
              <a:ln w="9525">
                <a:solidFill>
                  <a:schemeClr val="tx1"/>
                </a:solidFill>
              </a:ln>
              <a:effectLst/>
            </c:spPr>
          </c:marker>
          <c:errBars>
            <c:errDir val="y"/>
            <c:errBarType val="both"/>
            <c:errValType val="cust"/>
            <c:noEndCap val="0"/>
            <c:plus>
              <c:numRef>
                <c:f>Sheet1!$L$3:$L$10</c:f>
                <c:numCache>
                  <c:formatCode>General</c:formatCode>
                  <c:ptCount val="8"/>
                  <c:pt idx="0">
                    <c:v>0.21676158250491606</c:v>
                  </c:pt>
                  <c:pt idx="3">
                    <c:v>0.21032713200816505</c:v>
                  </c:pt>
                  <c:pt idx="6">
                    <c:v>0.24569397242992252</c:v>
                  </c:pt>
                </c:numCache>
              </c:numRef>
            </c:plus>
            <c:minus>
              <c:numRef>
                <c:f>Sheet1!$L$3:$L$10</c:f>
                <c:numCache>
                  <c:formatCode>General</c:formatCode>
                  <c:ptCount val="8"/>
                  <c:pt idx="0">
                    <c:v>0.21676158250491606</c:v>
                  </c:pt>
                  <c:pt idx="3">
                    <c:v>0.21032713200816505</c:v>
                  </c:pt>
                  <c:pt idx="6">
                    <c:v>0.24569397242992252</c:v>
                  </c:pt>
                </c:numCache>
              </c:numRef>
            </c:minus>
            <c:spPr>
              <a:noFill/>
              <a:ln w="9525" cap="flat" cmpd="sng" algn="ctr">
                <a:solidFill>
                  <a:schemeClr val="tx1"/>
                </a:solidFill>
                <a:prstDash val="dash"/>
                <a:round/>
              </a:ln>
              <a:effectLst/>
            </c:spPr>
          </c:errBars>
          <c:cat>
            <c:strRef>
              <c:f>Sheet1!$J$3:$J$10</c:f>
              <c:strCache>
                <c:ptCount val="8"/>
                <c:pt idx="1">
                  <c:v>Unvented vs. Vented</c:v>
                </c:pt>
                <c:pt idx="4">
                  <c:v>Unvented vs. Impaired</c:v>
                </c:pt>
                <c:pt idx="7">
                  <c:v>Vented vs. Impaired</c:v>
                </c:pt>
              </c:strCache>
            </c:strRef>
          </c:cat>
          <c:val>
            <c:numRef>
              <c:f>Sheet1!$K$3:$K$10</c:f>
              <c:numCache>
                <c:formatCode>General</c:formatCode>
                <c:ptCount val="8"/>
                <c:pt idx="0">
                  <c:v>0.70499999999999996</c:v>
                </c:pt>
                <c:pt idx="3">
                  <c:v>0.46400000000000002</c:v>
                </c:pt>
                <c:pt idx="6">
                  <c:v>0.65900000000000003</c:v>
                </c:pt>
              </c:numCache>
            </c:numRef>
          </c:val>
          <c:smooth val="0"/>
        </c:ser>
        <c:ser>
          <c:idx val="1"/>
          <c:order val="1"/>
          <c:tx>
            <c:v>Gulf</c:v>
          </c:tx>
          <c:spPr>
            <a:ln w="28575" cap="rnd">
              <a:noFill/>
              <a:round/>
            </a:ln>
            <a:effectLst/>
          </c:spPr>
          <c:marker>
            <c:symbol val="circle"/>
            <c:size val="10"/>
            <c:spPr>
              <a:solidFill>
                <a:srgbClr val="00B0F0"/>
              </a:solidFill>
              <a:ln w="9525">
                <a:solidFill>
                  <a:schemeClr val="bg1">
                    <a:lumMod val="50000"/>
                  </a:schemeClr>
                </a:solidFill>
              </a:ln>
              <a:effectLst/>
            </c:spPr>
          </c:marker>
          <c:errBars>
            <c:errDir val="y"/>
            <c:errBarType val="both"/>
            <c:errValType val="cust"/>
            <c:noEndCap val="0"/>
            <c:plus>
              <c:numRef>
                <c:f>Sheet1!$N$3:$N$10</c:f>
                <c:numCache>
                  <c:formatCode>General</c:formatCode>
                  <c:ptCount val="8"/>
                  <c:pt idx="1">
                    <c:v>6.5853417185061658E-2</c:v>
                  </c:pt>
                  <c:pt idx="4">
                    <c:v>6.9267055033702507E-2</c:v>
                  </c:pt>
                  <c:pt idx="7">
                    <c:v>9.0494283743101867E-2</c:v>
                  </c:pt>
                </c:numCache>
              </c:numRef>
            </c:plus>
            <c:minus>
              <c:numRef>
                <c:f>Sheet1!$N$3:$N$10</c:f>
                <c:numCache>
                  <c:formatCode>General</c:formatCode>
                  <c:ptCount val="8"/>
                  <c:pt idx="1">
                    <c:v>6.5853417185061658E-2</c:v>
                  </c:pt>
                  <c:pt idx="4">
                    <c:v>6.9267055033702507E-2</c:v>
                  </c:pt>
                  <c:pt idx="7">
                    <c:v>9.0494283743101867E-2</c:v>
                  </c:pt>
                </c:numCache>
              </c:numRef>
            </c:minus>
            <c:spPr>
              <a:noFill/>
              <a:ln w="9525" cap="flat" cmpd="sng" algn="ctr">
                <a:solidFill>
                  <a:schemeClr val="tx1">
                    <a:lumMod val="65000"/>
                    <a:lumOff val="35000"/>
                  </a:schemeClr>
                </a:solidFill>
                <a:round/>
              </a:ln>
              <a:effectLst/>
            </c:spPr>
          </c:errBars>
          <c:val>
            <c:numRef>
              <c:f>Sheet1!$M$3:$M$10</c:f>
              <c:numCache>
                <c:formatCode>General</c:formatCode>
                <c:ptCount val="8"/>
                <c:pt idx="1">
                  <c:v>0.752</c:v>
                </c:pt>
                <c:pt idx="4">
                  <c:v>0.45600000000000002</c:v>
                </c:pt>
                <c:pt idx="7">
                  <c:v>0.60599999999999998</c:v>
                </c:pt>
              </c:numCache>
            </c:numRef>
          </c:val>
          <c:smooth val="0"/>
        </c:ser>
        <c:ser>
          <c:idx val="2"/>
          <c:order val="2"/>
          <c:spPr>
            <a:ln w="38100" cap="rnd">
              <a:solidFill>
                <a:schemeClr val="tx1"/>
              </a:solidFill>
              <a:prstDash val="sysDash"/>
              <a:round/>
            </a:ln>
            <a:effectLst/>
          </c:spPr>
          <c:marker>
            <c:symbol val="none"/>
          </c:marker>
          <c:val>
            <c:numRef>
              <c:f>Sheet1!$O$3:$O$10</c:f>
              <c:numCache>
                <c:formatCode>General</c:formatCode>
                <c:ptCount val="8"/>
                <c:pt idx="0">
                  <c:v>1</c:v>
                </c:pt>
                <c:pt idx="1">
                  <c:v>1</c:v>
                </c:pt>
                <c:pt idx="2">
                  <c:v>1</c:v>
                </c:pt>
                <c:pt idx="3">
                  <c:v>1</c:v>
                </c:pt>
                <c:pt idx="4">
                  <c:v>1</c:v>
                </c:pt>
                <c:pt idx="5">
                  <c:v>1</c:v>
                </c:pt>
                <c:pt idx="6">
                  <c:v>1</c:v>
                </c:pt>
                <c:pt idx="7">
                  <c:v>1</c:v>
                </c:pt>
              </c:numCache>
            </c:numRef>
          </c:val>
          <c:smooth val="0"/>
        </c:ser>
        <c:dLbls>
          <c:showLegendKey val="0"/>
          <c:showVal val="0"/>
          <c:showCatName val="0"/>
          <c:showSerName val="0"/>
          <c:showPercent val="0"/>
          <c:showBubbleSize val="0"/>
        </c:dLbls>
        <c:marker val="1"/>
        <c:smooth val="0"/>
        <c:axId val="391742160"/>
        <c:axId val="391737064"/>
      </c:lineChart>
      <c:catAx>
        <c:axId val="391742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391737064"/>
        <c:crosses val="autoZero"/>
        <c:auto val="1"/>
        <c:lblAlgn val="ctr"/>
        <c:lblOffset val="100"/>
        <c:noMultiLvlLbl val="0"/>
      </c:catAx>
      <c:valAx>
        <c:axId val="391737064"/>
        <c:scaling>
          <c:orientation val="minMax"/>
          <c:max val="1.2"/>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sz="2000"/>
                  <a:t>Relative survival</a:t>
                </a:r>
              </a:p>
            </c:rich>
          </c:tx>
          <c:layout/>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391742160"/>
        <c:crosses val="autoZero"/>
        <c:crossBetween val="between"/>
      </c:valAx>
      <c:spPr>
        <a:noFill/>
        <a:ln>
          <a:noFill/>
        </a:ln>
        <a:effectLst/>
      </c:spPr>
    </c:plotArea>
    <c:legend>
      <c:legendPos val="r"/>
      <c:legendEntry>
        <c:idx val="2"/>
        <c:delete val="1"/>
      </c:legendEntry>
      <c:layout>
        <c:manualLayout>
          <c:xMode val="edge"/>
          <c:yMode val="edge"/>
          <c:x val="0.72323448674420288"/>
          <c:y val="0.68841576519239389"/>
          <c:w val="0.18196429001420694"/>
          <c:h val="0.18221090768585532"/>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2011</a:t>
            </a:r>
          </a:p>
        </c:rich>
      </c:tx>
      <c:layout>
        <c:manualLayout>
          <c:xMode val="edge"/>
          <c:yMode val="edge"/>
          <c:x val="0.77962823982939633"/>
          <c:y val="0.34589632545931753"/>
        </c:manualLayout>
      </c:layout>
      <c:overlay val="1"/>
    </c:title>
    <c:autoTitleDeleted val="0"/>
    <c:plotArea>
      <c:layout>
        <c:manualLayout>
          <c:layoutTarget val="inner"/>
          <c:xMode val="edge"/>
          <c:yMode val="edge"/>
          <c:x val="0.14494812171916011"/>
          <c:y val="9.166666666666666E-2"/>
          <c:w val="0.80839259350393688"/>
          <c:h val="0.70874999999999999"/>
        </c:manualLayout>
      </c:layout>
      <c:barChart>
        <c:barDir val="col"/>
        <c:grouping val="clustered"/>
        <c:varyColors val="0"/>
        <c:ser>
          <c:idx val="0"/>
          <c:order val="0"/>
          <c:spPr>
            <a:solidFill>
              <a:schemeClr val="tx2"/>
            </a:solidFill>
          </c:spPr>
          <c:invertIfNegative val="0"/>
          <c:cat>
            <c:numRef>
              <c:f>all!$Z$2:$Z$97</c:f>
              <c:numCache>
                <c:formatCode>General</c:formatCode>
                <c:ptCount val="9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numCache>
            </c:numRef>
          </c:cat>
          <c:val>
            <c:numRef>
              <c:f>all!$X$578:$X$673</c:f>
              <c:numCache>
                <c:formatCode>General</c:formatCode>
                <c:ptCount val="96"/>
                <c:pt idx="0">
                  <c:v>0</c:v>
                </c:pt>
                <c:pt idx="1">
                  <c:v>3.238235245411507E-3</c:v>
                </c:pt>
                <c:pt idx="2">
                  <c:v>3.238235245411507E-3</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3.238235245411507E-3</c:v>
                </c:pt>
                <c:pt idx="29">
                  <c:v>6.4764704908230148E-3</c:v>
                </c:pt>
                <c:pt idx="30">
                  <c:v>9.7147057362345132E-3</c:v>
                </c:pt>
                <c:pt idx="31">
                  <c:v>3.2382352454115061E-2</c:v>
                </c:pt>
                <c:pt idx="32">
                  <c:v>3.562058769952655E-2</c:v>
                </c:pt>
                <c:pt idx="33">
                  <c:v>5.8288234417407082E-2</c:v>
                </c:pt>
                <c:pt idx="34">
                  <c:v>4.2097058190349562E-2</c:v>
                </c:pt>
                <c:pt idx="35">
                  <c:v>3.2382352454115061E-2</c:v>
                </c:pt>
                <c:pt idx="36">
                  <c:v>5.5049999171995566E-2</c:v>
                </c:pt>
                <c:pt idx="37">
                  <c:v>2.5905881963292028E-2</c:v>
                </c:pt>
                <c:pt idx="38">
                  <c:v>3.562058769952655E-2</c:v>
                </c:pt>
                <c:pt idx="39">
                  <c:v>4.2829780647683162E-2</c:v>
                </c:pt>
                <c:pt idx="40">
                  <c:v>2.3400369175214139E-2</c:v>
                </c:pt>
                <c:pt idx="41">
                  <c:v>2.3400369175214139E-2</c:v>
                </c:pt>
                <c:pt idx="42">
                  <c:v>2.0162133929802602E-2</c:v>
                </c:pt>
                <c:pt idx="43">
                  <c:v>1.6191176227057531E-2</c:v>
                </c:pt>
                <c:pt idx="44">
                  <c:v>6.4764704908230148E-3</c:v>
                </c:pt>
                <c:pt idx="45">
                  <c:v>2.2667646717880546E-2</c:v>
                </c:pt>
                <c:pt idx="46">
                  <c:v>6.4764704908230148E-3</c:v>
                </c:pt>
                <c:pt idx="47">
                  <c:v>9.7147057362345132E-3</c:v>
                </c:pt>
                <c:pt idx="48">
                  <c:v>9.7147057362345132E-3</c:v>
                </c:pt>
                <c:pt idx="49">
                  <c:v>1.6191176227057531E-2</c:v>
                </c:pt>
                <c:pt idx="50">
                  <c:v>1.6191176227057531E-2</c:v>
                </c:pt>
                <c:pt idx="51">
                  <c:v>9.7147057362345132E-3</c:v>
                </c:pt>
                <c:pt idx="52">
                  <c:v>1.9429411472469037E-2</c:v>
                </c:pt>
                <c:pt idx="53">
                  <c:v>1.2952940981646012E-2</c:v>
                </c:pt>
                <c:pt idx="54">
                  <c:v>9.7147057362345132E-3</c:v>
                </c:pt>
                <c:pt idx="55">
                  <c:v>1.6191176227057531E-2</c:v>
                </c:pt>
                <c:pt idx="56">
                  <c:v>1.6191176227057531E-2</c:v>
                </c:pt>
                <c:pt idx="57">
                  <c:v>3.3115074911448633E-2</c:v>
                </c:pt>
                <c:pt idx="58">
                  <c:v>1.3685663438979602E-2</c:v>
                </c:pt>
                <c:pt idx="59">
                  <c:v>2.5905881963292028E-2</c:v>
                </c:pt>
                <c:pt idx="60">
                  <c:v>1.2952940981646012E-2</c:v>
                </c:pt>
                <c:pt idx="61">
                  <c:v>2.5905881963292028E-2</c:v>
                </c:pt>
                <c:pt idx="62">
                  <c:v>2.9144117208703562E-2</c:v>
                </c:pt>
                <c:pt idx="63">
                  <c:v>2.6638604420625649E-2</c:v>
                </c:pt>
                <c:pt idx="64">
                  <c:v>1.0447428193568113E-2</c:v>
                </c:pt>
                <c:pt idx="65">
                  <c:v>3.562058769952655E-2</c:v>
                </c:pt>
                <c:pt idx="66">
                  <c:v>1.9429411472469037E-2</c:v>
                </c:pt>
                <c:pt idx="67">
                  <c:v>1.6191176227057531E-2</c:v>
                </c:pt>
                <c:pt idx="68">
                  <c:v>1.6191176227057531E-2</c:v>
                </c:pt>
                <c:pt idx="69">
                  <c:v>1.2952940981646012E-2</c:v>
                </c:pt>
                <c:pt idx="70">
                  <c:v>3.238235245411507E-3</c:v>
                </c:pt>
                <c:pt idx="71">
                  <c:v>9.7147057362345132E-3</c:v>
                </c:pt>
                <c:pt idx="72">
                  <c:v>6.4764704908230148E-3</c:v>
                </c:pt>
                <c:pt idx="73">
                  <c:v>9.7147057362345132E-3</c:v>
                </c:pt>
                <c:pt idx="74">
                  <c:v>9.7147057362345132E-3</c:v>
                </c:pt>
                <c:pt idx="75">
                  <c:v>1.2952940981646012E-2</c:v>
                </c:pt>
                <c:pt idx="76">
                  <c:v>0</c:v>
                </c:pt>
                <c:pt idx="77">
                  <c:v>3.238235245411507E-3</c:v>
                </c:pt>
                <c:pt idx="78">
                  <c:v>0</c:v>
                </c:pt>
                <c:pt idx="79">
                  <c:v>3.238235245411507E-3</c:v>
                </c:pt>
                <c:pt idx="80">
                  <c:v>3.238235245411507E-3</c:v>
                </c:pt>
                <c:pt idx="81">
                  <c:v>3.238235245411507E-3</c:v>
                </c:pt>
                <c:pt idx="82">
                  <c:v>3.238235245411507E-3</c:v>
                </c:pt>
                <c:pt idx="83">
                  <c:v>3.238235245411507E-3</c:v>
                </c:pt>
                <c:pt idx="84">
                  <c:v>3.238235245411507E-3</c:v>
                </c:pt>
                <c:pt idx="85">
                  <c:v>0</c:v>
                </c:pt>
                <c:pt idx="86">
                  <c:v>0</c:v>
                </c:pt>
                <c:pt idx="87">
                  <c:v>0</c:v>
                </c:pt>
                <c:pt idx="88">
                  <c:v>3.238235245411507E-3</c:v>
                </c:pt>
                <c:pt idx="89">
                  <c:v>0</c:v>
                </c:pt>
                <c:pt idx="90">
                  <c:v>0</c:v>
                </c:pt>
                <c:pt idx="91">
                  <c:v>3.238235245411507E-3</c:v>
                </c:pt>
                <c:pt idx="92">
                  <c:v>0</c:v>
                </c:pt>
                <c:pt idx="93">
                  <c:v>0</c:v>
                </c:pt>
                <c:pt idx="94">
                  <c:v>0</c:v>
                </c:pt>
                <c:pt idx="95">
                  <c:v>0</c:v>
                </c:pt>
              </c:numCache>
            </c:numRef>
          </c:val>
        </c:ser>
        <c:dLbls>
          <c:showLegendKey val="0"/>
          <c:showVal val="0"/>
          <c:showCatName val="0"/>
          <c:showSerName val="0"/>
          <c:showPercent val="0"/>
          <c:showBubbleSize val="0"/>
        </c:dLbls>
        <c:gapWidth val="50"/>
        <c:axId val="515278632"/>
        <c:axId val="515277064"/>
      </c:barChart>
      <c:catAx>
        <c:axId val="515278632"/>
        <c:scaling>
          <c:orientation val="minMax"/>
        </c:scaling>
        <c:delete val="0"/>
        <c:axPos val="b"/>
        <c:numFmt formatCode="General" sourceLinked="1"/>
        <c:majorTickMark val="out"/>
        <c:minorTickMark val="none"/>
        <c:tickLblPos val="nextTo"/>
        <c:crossAx val="515277064"/>
        <c:crosses val="autoZero"/>
        <c:auto val="1"/>
        <c:lblAlgn val="ctr"/>
        <c:lblOffset val="100"/>
        <c:tickLblSkip val="10"/>
        <c:tickMarkSkip val="10"/>
        <c:noMultiLvlLbl val="0"/>
      </c:catAx>
      <c:valAx>
        <c:axId val="515277064"/>
        <c:scaling>
          <c:orientation val="minMax"/>
          <c:max val="0.1"/>
          <c:min val="0"/>
        </c:scaling>
        <c:delete val="0"/>
        <c:axPos val="l"/>
        <c:numFmt formatCode="General" sourceLinked="1"/>
        <c:majorTickMark val="out"/>
        <c:minorTickMark val="none"/>
        <c:tickLblPos val="nextTo"/>
        <c:crossAx val="515278632"/>
        <c:crosses val="autoZero"/>
        <c:crossBetween val="between"/>
        <c:majorUnit val="5.000000000000001E-2"/>
      </c:valAx>
    </c:plotArea>
    <c:plotVisOnly val="1"/>
    <c:dispBlanksAs val="gap"/>
    <c:showDLblsOverMax val="0"/>
  </c:chart>
  <c:spPr>
    <a:ln>
      <a:noFill/>
    </a:ln>
  </c:sp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2012</a:t>
            </a:r>
          </a:p>
        </c:rich>
      </c:tx>
      <c:layout>
        <c:manualLayout>
          <c:xMode val="edge"/>
          <c:yMode val="edge"/>
          <c:x val="0.78084440616797901"/>
          <c:y val="0.25194363862411939"/>
        </c:manualLayout>
      </c:layout>
      <c:overlay val="1"/>
    </c:title>
    <c:autoTitleDeleted val="0"/>
    <c:plotArea>
      <c:layout>
        <c:manualLayout>
          <c:layoutTarget val="inner"/>
          <c:xMode val="edge"/>
          <c:yMode val="edge"/>
          <c:x val="0.14145853838582678"/>
          <c:y val="9.6491228070175433E-2"/>
          <c:w val="0.81969467683727038"/>
          <c:h val="0.69342105263157894"/>
        </c:manualLayout>
      </c:layout>
      <c:barChart>
        <c:barDir val="col"/>
        <c:grouping val="clustered"/>
        <c:varyColors val="0"/>
        <c:ser>
          <c:idx val="0"/>
          <c:order val="0"/>
          <c:spPr>
            <a:solidFill>
              <a:schemeClr val="tx2"/>
            </a:solidFill>
          </c:spPr>
          <c:invertIfNegative val="0"/>
          <c:cat>
            <c:numRef>
              <c:f>all!$Z$2:$Z$97</c:f>
              <c:numCache>
                <c:formatCode>General</c:formatCode>
                <c:ptCount val="9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numCache>
            </c:numRef>
          </c:cat>
          <c:val>
            <c:numRef>
              <c:f>all!$X$674:$X$769</c:f>
              <c:numCache>
                <c:formatCode>General</c:formatCode>
                <c:ptCount val="96"/>
                <c:pt idx="0">
                  <c:v>1.5055214383514414E-3</c:v>
                </c:pt>
                <c:pt idx="1">
                  <c:v>1.5055214383514414E-3</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4.5165643150543305E-3</c:v>
                </c:pt>
                <c:pt idx="30">
                  <c:v>1.0538650068460097E-2</c:v>
                </c:pt>
                <c:pt idx="31">
                  <c:v>6.0220857534057657E-3</c:v>
                </c:pt>
                <c:pt idx="32">
                  <c:v>1.2044171506811538E-2</c:v>
                </c:pt>
                <c:pt idx="33">
                  <c:v>3.0110428767028827E-2</c:v>
                </c:pt>
                <c:pt idx="34">
                  <c:v>5.1187728903949022E-2</c:v>
                </c:pt>
                <c:pt idx="35">
                  <c:v>2.8604907328677414E-2</c:v>
                </c:pt>
                <c:pt idx="36">
                  <c:v>5.8715336095706269E-2</c:v>
                </c:pt>
                <c:pt idx="37">
                  <c:v>5.0048160159069155E-2</c:v>
                </c:pt>
                <c:pt idx="38">
                  <c:v>4.7126507617768404E-2</c:v>
                </c:pt>
                <c:pt idx="39">
                  <c:v>3.985162294861215E-2</c:v>
                </c:pt>
                <c:pt idx="40">
                  <c:v>2.8010071948073367E-2</c:v>
                </c:pt>
                <c:pt idx="41">
                  <c:v>4.7126507617768404E-2</c:v>
                </c:pt>
                <c:pt idx="42">
                  <c:v>4.9542715113867257E-2</c:v>
                </c:pt>
                <c:pt idx="43">
                  <c:v>5.8575843743975842E-2</c:v>
                </c:pt>
                <c:pt idx="44">
                  <c:v>2.9060250357551082E-2</c:v>
                </c:pt>
                <c:pt idx="45">
                  <c:v>3.9598900426011205E-2</c:v>
                </c:pt>
                <c:pt idx="46">
                  <c:v>2.8010071948073367E-2</c:v>
                </c:pt>
                <c:pt idx="47">
                  <c:v>4.8632029056119859E-2</c:v>
                </c:pt>
                <c:pt idx="48">
                  <c:v>2.5593864451974521E-2</c:v>
                </c:pt>
                <c:pt idx="49">
                  <c:v>1.957177869856876E-2</c:v>
                </c:pt>
                <c:pt idx="50">
                  <c:v>2.2582821575271635E-2</c:v>
                </c:pt>
                <c:pt idx="51">
                  <c:v>9.4884716589823566E-3</c:v>
                </c:pt>
                <c:pt idx="52">
                  <c:v>8.4382932495046196E-3</c:v>
                </c:pt>
                <c:pt idx="53">
                  <c:v>1.0538650068460097E-2</c:v>
                </c:pt>
                <c:pt idx="54">
                  <c:v>9.0331286301086524E-3</c:v>
                </c:pt>
                <c:pt idx="55">
                  <c:v>1.1230186249142866E-2</c:v>
                </c:pt>
                <c:pt idx="56">
                  <c:v>9.0331286301086524E-3</c:v>
                </c:pt>
                <c:pt idx="57">
                  <c:v>6.0220857534057657E-3</c:v>
                </c:pt>
                <c:pt idx="58">
                  <c:v>4.5165643150543305E-3</c:v>
                </c:pt>
                <c:pt idx="59">
                  <c:v>1.5055214383514414E-2</c:v>
                </c:pt>
                <c:pt idx="60">
                  <c:v>6.4774287822794768E-3</c:v>
                </c:pt>
                <c:pt idx="61">
                  <c:v>7.5276071917572121E-3</c:v>
                </c:pt>
                <c:pt idx="62">
                  <c:v>6.0220857534057657E-3</c:v>
                </c:pt>
                <c:pt idx="63">
                  <c:v>6.0220857534057657E-3</c:v>
                </c:pt>
                <c:pt idx="64">
                  <c:v>3.0110428767028828E-3</c:v>
                </c:pt>
                <c:pt idx="65">
                  <c:v>6.0220857534057657E-3</c:v>
                </c:pt>
                <c:pt idx="66">
                  <c:v>4.5165643150543305E-3</c:v>
                </c:pt>
                <c:pt idx="67">
                  <c:v>6.0220857534057657E-3</c:v>
                </c:pt>
                <c:pt idx="68">
                  <c:v>4.5165643150543305E-3</c:v>
                </c:pt>
                <c:pt idx="69">
                  <c:v>1.2044171506811538E-2</c:v>
                </c:pt>
                <c:pt idx="70">
                  <c:v>3.0110428767028828E-3</c:v>
                </c:pt>
                <c:pt idx="71">
                  <c:v>6.0220857534057657E-3</c:v>
                </c:pt>
                <c:pt idx="72">
                  <c:v>7.5276071917572121E-3</c:v>
                </c:pt>
                <c:pt idx="73">
                  <c:v>7.5276071917572121E-3</c:v>
                </c:pt>
                <c:pt idx="74">
                  <c:v>1.551055741238813E-2</c:v>
                </c:pt>
                <c:pt idx="75">
                  <c:v>9.0331286301086524E-3</c:v>
                </c:pt>
                <c:pt idx="76">
                  <c:v>6.0220857534057657E-3</c:v>
                </c:pt>
                <c:pt idx="77">
                  <c:v>6.0220857534057657E-3</c:v>
                </c:pt>
                <c:pt idx="78">
                  <c:v>4.5165643150543305E-3</c:v>
                </c:pt>
                <c:pt idx="79">
                  <c:v>9.0331286301086524E-3</c:v>
                </c:pt>
                <c:pt idx="80">
                  <c:v>4.5165643150543305E-3</c:v>
                </c:pt>
                <c:pt idx="81">
                  <c:v>9.0331286301086524E-3</c:v>
                </c:pt>
                <c:pt idx="82">
                  <c:v>6.0220857534057657E-3</c:v>
                </c:pt>
                <c:pt idx="83">
                  <c:v>4.5165643150543305E-3</c:v>
                </c:pt>
                <c:pt idx="84">
                  <c:v>3.0110428767028828E-3</c:v>
                </c:pt>
                <c:pt idx="85">
                  <c:v>3.0110428767028828E-3</c:v>
                </c:pt>
                <c:pt idx="86">
                  <c:v>3.0110428767028828E-3</c:v>
                </c:pt>
                <c:pt idx="87">
                  <c:v>0</c:v>
                </c:pt>
                <c:pt idx="88">
                  <c:v>1.5055214383514414E-3</c:v>
                </c:pt>
                <c:pt idx="89">
                  <c:v>0</c:v>
                </c:pt>
                <c:pt idx="90">
                  <c:v>0</c:v>
                </c:pt>
                <c:pt idx="91">
                  <c:v>3.0110428767028828E-3</c:v>
                </c:pt>
                <c:pt idx="92">
                  <c:v>3.0110428767028828E-3</c:v>
                </c:pt>
                <c:pt idx="93">
                  <c:v>0</c:v>
                </c:pt>
                <c:pt idx="94">
                  <c:v>0</c:v>
                </c:pt>
                <c:pt idx="95">
                  <c:v>1.5055214383514414E-3</c:v>
                </c:pt>
              </c:numCache>
            </c:numRef>
          </c:val>
        </c:ser>
        <c:dLbls>
          <c:showLegendKey val="0"/>
          <c:showVal val="0"/>
          <c:showCatName val="0"/>
          <c:showSerName val="0"/>
          <c:showPercent val="0"/>
          <c:showBubbleSize val="0"/>
        </c:dLbls>
        <c:gapWidth val="50"/>
        <c:axId val="515277456"/>
        <c:axId val="515273928"/>
      </c:barChart>
      <c:catAx>
        <c:axId val="515277456"/>
        <c:scaling>
          <c:orientation val="minMax"/>
        </c:scaling>
        <c:delete val="0"/>
        <c:axPos val="b"/>
        <c:numFmt formatCode="General" sourceLinked="1"/>
        <c:majorTickMark val="out"/>
        <c:minorTickMark val="none"/>
        <c:tickLblPos val="nextTo"/>
        <c:crossAx val="515273928"/>
        <c:crosses val="autoZero"/>
        <c:auto val="1"/>
        <c:lblAlgn val="ctr"/>
        <c:lblOffset val="100"/>
        <c:tickLblSkip val="10"/>
        <c:tickMarkSkip val="10"/>
        <c:noMultiLvlLbl val="0"/>
      </c:catAx>
      <c:valAx>
        <c:axId val="515273928"/>
        <c:scaling>
          <c:orientation val="minMax"/>
          <c:max val="0.1"/>
          <c:min val="0"/>
        </c:scaling>
        <c:delete val="0"/>
        <c:axPos val="l"/>
        <c:numFmt formatCode="General" sourceLinked="1"/>
        <c:majorTickMark val="out"/>
        <c:minorTickMark val="none"/>
        <c:tickLblPos val="nextTo"/>
        <c:crossAx val="515277456"/>
        <c:crosses val="autoZero"/>
        <c:crossBetween val="between"/>
        <c:majorUnit val="5.000000000000001E-2"/>
      </c:valAx>
    </c:plotArea>
    <c:plotVisOnly val="1"/>
    <c:dispBlanksAs val="gap"/>
    <c:showDLblsOverMax val="0"/>
  </c:chart>
  <c:spPr>
    <a:ln>
      <a:noFill/>
    </a:ln>
  </c:sp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2013</a:t>
            </a:r>
          </a:p>
        </c:rich>
      </c:tx>
      <c:layout>
        <c:manualLayout>
          <c:xMode val="edge"/>
          <c:yMode val="edge"/>
          <c:x val="0.77929482447506548"/>
          <c:y val="0.35870615604867573"/>
        </c:manualLayout>
      </c:layout>
      <c:overlay val="1"/>
    </c:title>
    <c:autoTitleDeleted val="0"/>
    <c:plotArea>
      <c:layout>
        <c:manualLayout>
          <c:layoutTarget val="inner"/>
          <c:xMode val="edge"/>
          <c:yMode val="edge"/>
          <c:x val="0.14145853838582678"/>
          <c:y val="0.22727272727272727"/>
          <c:w val="0.81969467683727038"/>
          <c:h val="0.59128787878787881"/>
        </c:manualLayout>
      </c:layout>
      <c:barChart>
        <c:barDir val="col"/>
        <c:grouping val="clustered"/>
        <c:varyColors val="0"/>
        <c:ser>
          <c:idx val="0"/>
          <c:order val="0"/>
          <c:spPr>
            <a:solidFill>
              <a:schemeClr val="tx2"/>
            </a:solidFill>
          </c:spPr>
          <c:invertIfNegative val="0"/>
          <c:cat>
            <c:numRef>
              <c:f>all!$Z$2:$Z$97</c:f>
              <c:numCache>
                <c:formatCode>General</c:formatCode>
                <c:ptCount val="9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numCache>
            </c:numRef>
          </c:cat>
          <c:val>
            <c:numRef>
              <c:f>all!$X$770:$X$865</c:f>
              <c:numCache>
                <c:formatCode>General</c:formatCode>
                <c:ptCount val="96"/>
                <c:pt idx="0">
                  <c:v>0</c:v>
                </c:pt>
                <c:pt idx="1">
                  <c:v>2.0140129922697277E-3</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2.0140129922697277E-3</c:v>
                </c:pt>
                <c:pt idx="31">
                  <c:v>4.028025984539458E-3</c:v>
                </c:pt>
                <c:pt idx="32">
                  <c:v>6.0420389768091869E-3</c:v>
                </c:pt>
                <c:pt idx="33">
                  <c:v>1.6873054199447794E-2</c:v>
                </c:pt>
                <c:pt idx="34">
                  <c:v>2.2154142914967038E-2</c:v>
                </c:pt>
                <c:pt idx="35">
                  <c:v>4.0280259845394586E-2</c:v>
                </c:pt>
                <c:pt idx="36">
                  <c:v>4.6322298822203817E-2</c:v>
                </c:pt>
                <c:pt idx="37">
                  <c:v>2.8196181891776188E-2</c:v>
                </c:pt>
                <c:pt idx="38">
                  <c:v>4.1802160367974454E-2</c:v>
                </c:pt>
                <c:pt idx="39">
                  <c:v>4.2294272837664314E-2</c:v>
                </c:pt>
                <c:pt idx="40">
                  <c:v>2.7704069422086395E-2</c:v>
                </c:pt>
                <c:pt idx="41">
                  <c:v>4.1802160367974454E-2</c:v>
                </c:pt>
                <c:pt idx="42">
                  <c:v>3.4507058660185511E-2</c:v>
                </c:pt>
                <c:pt idx="43">
                  <c:v>3.0971145145335902E-2</c:v>
                </c:pt>
                <c:pt idx="44">
                  <c:v>3.9027197114414824E-2</c:v>
                </c:pt>
                <c:pt idx="45">
                  <c:v>3.6521071652455245E-2</c:v>
                </c:pt>
                <c:pt idx="46">
                  <c:v>4.3324060890554378E-2</c:v>
                </c:pt>
                <c:pt idx="47">
                  <c:v>4.6322298822203817E-2</c:v>
                </c:pt>
                <c:pt idx="48">
                  <c:v>5.0619162598343342E-2</c:v>
                </c:pt>
                <c:pt idx="49">
                  <c:v>3.3746108398895566E-2</c:v>
                </c:pt>
                <c:pt idx="50">
                  <c:v>2.0140129922697279E-2</c:v>
                </c:pt>
                <c:pt idx="51">
                  <c:v>4.7083249083493733E-2</c:v>
                </c:pt>
                <c:pt idx="52">
                  <c:v>2.4168155907236734E-2</c:v>
                </c:pt>
                <c:pt idx="53">
                  <c:v>2.2915093176256986E-2</c:v>
                </c:pt>
                <c:pt idx="54">
                  <c:v>2.2154142914967038E-2</c:v>
                </c:pt>
                <c:pt idx="55">
                  <c:v>1.7634004460737741E-2</c:v>
                </c:pt>
                <c:pt idx="56">
                  <c:v>1.4098090945888099E-2</c:v>
                </c:pt>
                <c:pt idx="57">
                  <c:v>1.8126116930427563E-2</c:v>
                </c:pt>
                <c:pt idx="58">
                  <c:v>8.0560519690789228E-3</c:v>
                </c:pt>
                <c:pt idx="59">
                  <c:v>4.7889762458294084E-3</c:v>
                </c:pt>
                <c:pt idx="60">
                  <c:v>1.8887067191717524E-2</c:v>
                </c:pt>
                <c:pt idx="61">
                  <c:v>2.0140129922697277E-3</c:v>
                </c:pt>
                <c:pt idx="62">
                  <c:v>6.0420389768091869E-3</c:v>
                </c:pt>
                <c:pt idx="63">
                  <c:v>4.028025984539458E-3</c:v>
                </c:pt>
                <c:pt idx="64">
                  <c:v>0</c:v>
                </c:pt>
                <c:pt idx="65">
                  <c:v>8.0560519690789228E-3</c:v>
                </c:pt>
                <c:pt idx="66">
                  <c:v>4.028025984539458E-3</c:v>
                </c:pt>
                <c:pt idx="67">
                  <c:v>4.028025984539458E-3</c:v>
                </c:pt>
                <c:pt idx="68">
                  <c:v>6.0420389768091869E-3</c:v>
                </c:pt>
                <c:pt idx="69">
                  <c:v>0</c:v>
                </c:pt>
                <c:pt idx="70">
                  <c:v>6.0420389768091869E-3</c:v>
                </c:pt>
                <c:pt idx="71">
                  <c:v>2.0140129922697277E-3</c:v>
                </c:pt>
                <c:pt idx="72">
                  <c:v>2.0140129922697277E-3</c:v>
                </c:pt>
                <c:pt idx="73">
                  <c:v>6.8029892380991374E-3</c:v>
                </c:pt>
                <c:pt idx="74">
                  <c:v>4.028025984539458E-3</c:v>
                </c:pt>
                <c:pt idx="75">
                  <c:v>6.0420389768091869E-3</c:v>
                </c:pt>
                <c:pt idx="76">
                  <c:v>6.8029892380991374E-3</c:v>
                </c:pt>
                <c:pt idx="77">
                  <c:v>1.007006496134864E-2</c:v>
                </c:pt>
                <c:pt idx="78">
                  <c:v>6.0420389768091869E-3</c:v>
                </c:pt>
                <c:pt idx="79">
                  <c:v>6.9093423569825205E-3</c:v>
                </c:pt>
                <c:pt idx="80">
                  <c:v>1.8126116930427563E-2</c:v>
                </c:pt>
                <c:pt idx="81">
                  <c:v>4.028025984539458E-3</c:v>
                </c:pt>
                <c:pt idx="82">
                  <c:v>4.028025984539458E-3</c:v>
                </c:pt>
                <c:pt idx="83">
                  <c:v>2.0140129922697277E-3</c:v>
                </c:pt>
                <c:pt idx="84">
                  <c:v>1.007006496134864E-2</c:v>
                </c:pt>
                <c:pt idx="85">
                  <c:v>2.0140129922697277E-3</c:v>
                </c:pt>
                <c:pt idx="86">
                  <c:v>4.028025984539458E-3</c:v>
                </c:pt>
                <c:pt idx="87">
                  <c:v>2.0140129922697277E-3</c:v>
                </c:pt>
                <c:pt idx="88">
                  <c:v>8.0560519690789228E-3</c:v>
                </c:pt>
                <c:pt idx="89">
                  <c:v>0</c:v>
                </c:pt>
                <c:pt idx="90">
                  <c:v>0</c:v>
                </c:pt>
                <c:pt idx="91">
                  <c:v>0</c:v>
                </c:pt>
                <c:pt idx="92">
                  <c:v>0</c:v>
                </c:pt>
                <c:pt idx="93">
                  <c:v>0</c:v>
                </c:pt>
                <c:pt idx="94">
                  <c:v>0</c:v>
                </c:pt>
                <c:pt idx="95">
                  <c:v>0</c:v>
                </c:pt>
              </c:numCache>
            </c:numRef>
          </c:val>
        </c:ser>
        <c:dLbls>
          <c:showLegendKey val="0"/>
          <c:showVal val="0"/>
          <c:showCatName val="0"/>
          <c:showSerName val="0"/>
          <c:showPercent val="0"/>
          <c:showBubbleSize val="0"/>
        </c:dLbls>
        <c:gapWidth val="50"/>
        <c:axId val="515277848"/>
        <c:axId val="515275888"/>
      </c:barChart>
      <c:catAx>
        <c:axId val="515277848"/>
        <c:scaling>
          <c:orientation val="minMax"/>
        </c:scaling>
        <c:delete val="0"/>
        <c:axPos val="b"/>
        <c:numFmt formatCode="General" sourceLinked="1"/>
        <c:majorTickMark val="out"/>
        <c:minorTickMark val="none"/>
        <c:tickLblPos val="nextTo"/>
        <c:crossAx val="515275888"/>
        <c:crosses val="autoZero"/>
        <c:auto val="1"/>
        <c:lblAlgn val="ctr"/>
        <c:lblOffset val="100"/>
        <c:tickLblSkip val="10"/>
        <c:tickMarkSkip val="10"/>
        <c:noMultiLvlLbl val="0"/>
      </c:catAx>
      <c:valAx>
        <c:axId val="515275888"/>
        <c:scaling>
          <c:orientation val="minMax"/>
          <c:max val="0.1"/>
          <c:min val="0"/>
        </c:scaling>
        <c:delete val="0"/>
        <c:axPos val="l"/>
        <c:numFmt formatCode="General" sourceLinked="1"/>
        <c:majorTickMark val="out"/>
        <c:minorTickMark val="none"/>
        <c:tickLblPos val="nextTo"/>
        <c:crossAx val="515277848"/>
        <c:crosses val="autoZero"/>
        <c:crossBetween val="between"/>
        <c:majorUnit val="5.000000000000001E-2"/>
      </c:valAx>
    </c:plotArea>
    <c:plotVisOnly val="1"/>
    <c:dispBlanksAs val="gap"/>
    <c:showDLblsOverMax val="0"/>
  </c:chart>
  <c:spPr>
    <a:ln>
      <a:noFill/>
    </a:ln>
  </c:sp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2014</a:t>
            </a:r>
          </a:p>
        </c:rich>
      </c:tx>
      <c:layout>
        <c:manualLayout>
          <c:xMode val="edge"/>
          <c:yMode val="edge"/>
          <c:x val="0.77929482447506548"/>
          <c:y val="0.22395430684800763"/>
        </c:manualLayout>
      </c:layout>
      <c:overlay val="1"/>
    </c:title>
    <c:autoTitleDeleted val="0"/>
    <c:plotArea>
      <c:layout>
        <c:manualLayout>
          <c:layoutTarget val="inner"/>
          <c:xMode val="edge"/>
          <c:yMode val="edge"/>
          <c:x val="0.13713562171916011"/>
          <c:y val="8.3333333333333329E-2"/>
          <c:w val="0.81370878444881878"/>
          <c:h val="0.56397697446910044"/>
        </c:manualLayout>
      </c:layout>
      <c:barChart>
        <c:barDir val="col"/>
        <c:grouping val="clustered"/>
        <c:varyColors val="0"/>
        <c:ser>
          <c:idx val="0"/>
          <c:order val="0"/>
          <c:spPr>
            <a:solidFill>
              <a:schemeClr val="tx2"/>
            </a:solidFill>
          </c:spPr>
          <c:invertIfNegative val="0"/>
          <c:cat>
            <c:numRef>
              <c:f>rsweighted_plots!$Z$2:$Z$95</c:f>
              <c:numCache>
                <c:formatCode>General</c:formatCode>
                <c:ptCount val="9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numCache>
            </c:numRef>
          </c:cat>
          <c:val>
            <c:numRef>
              <c:f>rsweighted_plots!$X$893:$X$986</c:f>
              <c:numCache>
                <c:formatCode>General</c:formatCode>
                <c:ptCount val="94"/>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1.6448520940772903E-3</c:v>
                </c:pt>
                <c:pt idx="20">
                  <c:v>1.6448520940772903E-3</c:v>
                </c:pt>
                <c:pt idx="21">
                  <c:v>3.2897041881545805E-3</c:v>
                </c:pt>
                <c:pt idx="22">
                  <c:v>1.1513964658541031E-2</c:v>
                </c:pt>
                <c:pt idx="23">
                  <c:v>2.3027929317082061E-2</c:v>
                </c:pt>
                <c:pt idx="24">
                  <c:v>4.112130235193226E-2</c:v>
                </c:pt>
                <c:pt idx="25">
                  <c:v>3.7831598163777673E-2</c:v>
                </c:pt>
                <c:pt idx="26">
                  <c:v>5.2635267010473288E-2</c:v>
                </c:pt>
                <c:pt idx="27">
                  <c:v>5.2635267010473288E-2</c:v>
                </c:pt>
                <c:pt idx="28">
                  <c:v>6.5794083763091607E-2</c:v>
                </c:pt>
                <c:pt idx="29">
                  <c:v>5.7569823292705151E-2</c:v>
                </c:pt>
                <c:pt idx="30">
                  <c:v>5.4280119104550578E-2</c:v>
                </c:pt>
                <c:pt idx="31">
                  <c:v>6.7438935857168897E-2</c:v>
                </c:pt>
                <c:pt idx="32">
                  <c:v>6.7438935857168897E-2</c:v>
                </c:pt>
                <c:pt idx="33">
                  <c:v>3.9476450257854963E-2</c:v>
                </c:pt>
                <c:pt idx="34">
                  <c:v>3.6186746069700383E-2</c:v>
                </c:pt>
                <c:pt idx="35">
                  <c:v>3.6186746069700383E-2</c:v>
                </c:pt>
                <c:pt idx="36">
                  <c:v>4.2766154446009549E-2</c:v>
                </c:pt>
                <c:pt idx="37">
                  <c:v>8.2242604703864509E-3</c:v>
                </c:pt>
                <c:pt idx="38">
                  <c:v>1.6448520940772902E-2</c:v>
                </c:pt>
                <c:pt idx="39">
                  <c:v>2.8422432883480092E-2</c:v>
                </c:pt>
                <c:pt idx="40">
                  <c:v>1.8093373034850192E-2</c:v>
                </c:pt>
                <c:pt idx="41">
                  <c:v>2.4672781411159351E-2</c:v>
                </c:pt>
                <c:pt idx="42">
                  <c:v>1.4803668846695612E-2</c:v>
                </c:pt>
                <c:pt idx="43">
                  <c:v>1.6448520940772902E-2</c:v>
                </c:pt>
                <c:pt idx="44">
                  <c:v>9.8691125644637407E-3</c:v>
                </c:pt>
                <c:pt idx="45">
                  <c:v>1.0329059848629897E-2</c:v>
                </c:pt>
                <c:pt idx="46">
                  <c:v>1.3158816752618322E-2</c:v>
                </c:pt>
                <c:pt idx="47">
                  <c:v>8.2242604703864509E-3</c:v>
                </c:pt>
                <c:pt idx="48">
                  <c:v>3.2897041881545805E-3</c:v>
                </c:pt>
                <c:pt idx="49">
                  <c:v>7.0393556604753157E-3</c:v>
                </c:pt>
                <c:pt idx="50">
                  <c:v>4.9345562822318704E-3</c:v>
                </c:pt>
                <c:pt idx="51">
                  <c:v>6.579408376309161E-3</c:v>
                </c:pt>
                <c:pt idx="52">
                  <c:v>1.3158816752618322E-2</c:v>
                </c:pt>
                <c:pt idx="53">
                  <c:v>3.2897041881545805E-3</c:v>
                </c:pt>
                <c:pt idx="54">
                  <c:v>1.1973911942707187E-2</c:v>
                </c:pt>
                <c:pt idx="55">
                  <c:v>3.2897041881545805E-3</c:v>
                </c:pt>
                <c:pt idx="56">
                  <c:v>6.579408376309161E-3</c:v>
                </c:pt>
                <c:pt idx="57">
                  <c:v>4.9345562822318704E-3</c:v>
                </c:pt>
                <c:pt idx="58">
                  <c:v>6.579408376309161E-3</c:v>
                </c:pt>
                <c:pt idx="59">
                  <c:v>1.6448520940772903E-3</c:v>
                </c:pt>
                <c:pt idx="60">
                  <c:v>6.579408376309161E-3</c:v>
                </c:pt>
                <c:pt idx="61">
                  <c:v>1.6448520940772903E-3</c:v>
                </c:pt>
                <c:pt idx="62">
                  <c:v>1.6448520940772903E-3</c:v>
                </c:pt>
                <c:pt idx="63">
                  <c:v>3.2897041881545805E-3</c:v>
                </c:pt>
                <c:pt idx="64">
                  <c:v>5.3945035663980258E-3</c:v>
                </c:pt>
                <c:pt idx="65">
                  <c:v>1.6448520940772903E-3</c:v>
                </c:pt>
                <c:pt idx="66">
                  <c:v>3.2897041881545805E-3</c:v>
                </c:pt>
                <c:pt idx="67">
                  <c:v>4.9345562822318704E-3</c:v>
                </c:pt>
                <c:pt idx="68">
                  <c:v>1.6448520940772903E-3</c:v>
                </c:pt>
                <c:pt idx="69">
                  <c:v>3.2897041881545805E-3</c:v>
                </c:pt>
                <c:pt idx="70">
                  <c:v>1.6448520940772903E-3</c:v>
                </c:pt>
                <c:pt idx="71">
                  <c:v>3.2897041881545805E-3</c:v>
                </c:pt>
                <c:pt idx="72">
                  <c:v>1.6448520940772903E-3</c:v>
                </c:pt>
                <c:pt idx="73">
                  <c:v>4.9345562822318704E-3</c:v>
                </c:pt>
                <c:pt idx="74">
                  <c:v>4.9345562822318704E-3</c:v>
                </c:pt>
                <c:pt idx="75">
                  <c:v>4.5994728416615539E-4</c:v>
                </c:pt>
                <c:pt idx="76">
                  <c:v>3.2897041881545805E-3</c:v>
                </c:pt>
                <c:pt idx="77">
                  <c:v>0</c:v>
                </c:pt>
                <c:pt idx="78">
                  <c:v>2.1047993782434458E-3</c:v>
                </c:pt>
                <c:pt idx="79">
                  <c:v>0</c:v>
                </c:pt>
                <c:pt idx="80">
                  <c:v>0</c:v>
                </c:pt>
                <c:pt idx="81">
                  <c:v>0</c:v>
                </c:pt>
                <c:pt idx="82">
                  <c:v>3.2897041881545805E-3</c:v>
                </c:pt>
                <c:pt idx="83">
                  <c:v>3.2897041881545805E-3</c:v>
                </c:pt>
                <c:pt idx="84">
                  <c:v>0</c:v>
                </c:pt>
                <c:pt idx="85">
                  <c:v>0</c:v>
                </c:pt>
                <c:pt idx="86">
                  <c:v>0</c:v>
                </c:pt>
                <c:pt idx="87">
                  <c:v>0</c:v>
                </c:pt>
                <c:pt idx="88">
                  <c:v>1.6448520940772903E-3</c:v>
                </c:pt>
                <c:pt idx="89">
                  <c:v>0</c:v>
                </c:pt>
                <c:pt idx="90">
                  <c:v>0</c:v>
                </c:pt>
                <c:pt idx="91">
                  <c:v>0</c:v>
                </c:pt>
                <c:pt idx="92">
                  <c:v>0</c:v>
                </c:pt>
                <c:pt idx="93">
                  <c:v>1.6448520940772903E-3</c:v>
                </c:pt>
              </c:numCache>
            </c:numRef>
          </c:val>
        </c:ser>
        <c:dLbls>
          <c:showLegendKey val="0"/>
          <c:showVal val="0"/>
          <c:showCatName val="0"/>
          <c:showSerName val="0"/>
          <c:showPercent val="0"/>
          <c:showBubbleSize val="0"/>
        </c:dLbls>
        <c:gapWidth val="50"/>
        <c:axId val="515278240"/>
        <c:axId val="515279808"/>
      </c:barChart>
      <c:catAx>
        <c:axId val="515278240"/>
        <c:scaling>
          <c:orientation val="minMax"/>
        </c:scaling>
        <c:delete val="0"/>
        <c:axPos val="b"/>
        <c:title>
          <c:tx>
            <c:rich>
              <a:bodyPr/>
              <a:lstStyle/>
              <a:p>
                <a:pPr>
                  <a:defRPr sz="1600"/>
                </a:pPr>
                <a:r>
                  <a:rPr lang="en-US" sz="1600"/>
                  <a:t>Max TL (cm)</a:t>
                </a:r>
              </a:p>
            </c:rich>
          </c:tx>
          <c:layout>
            <c:manualLayout>
              <c:xMode val="edge"/>
              <c:yMode val="edge"/>
              <c:x val="0.42189365977690291"/>
              <c:y val="0.80602242901455501"/>
            </c:manualLayout>
          </c:layout>
          <c:overlay val="0"/>
        </c:title>
        <c:numFmt formatCode="General" sourceLinked="1"/>
        <c:majorTickMark val="out"/>
        <c:minorTickMark val="none"/>
        <c:tickLblPos val="nextTo"/>
        <c:crossAx val="515279808"/>
        <c:crosses val="autoZero"/>
        <c:auto val="1"/>
        <c:lblAlgn val="ctr"/>
        <c:lblOffset val="100"/>
        <c:tickLblSkip val="10"/>
        <c:tickMarkSkip val="10"/>
        <c:noMultiLvlLbl val="0"/>
      </c:catAx>
      <c:valAx>
        <c:axId val="515279808"/>
        <c:scaling>
          <c:orientation val="minMax"/>
          <c:max val="0.1"/>
          <c:min val="0"/>
        </c:scaling>
        <c:delete val="0"/>
        <c:axPos val="l"/>
        <c:numFmt formatCode="General" sourceLinked="1"/>
        <c:majorTickMark val="out"/>
        <c:minorTickMark val="none"/>
        <c:tickLblPos val="nextTo"/>
        <c:crossAx val="515278240"/>
        <c:crosses val="autoZero"/>
        <c:crossBetween val="between"/>
        <c:majorUnit val="5.000000000000001E-2"/>
      </c:valAx>
    </c:plotArea>
    <c:plotVisOnly val="1"/>
    <c:dispBlanksAs val="gap"/>
    <c:showDLblsOverMax val="0"/>
  </c:chart>
  <c:spPr>
    <a:ln>
      <a:noFill/>
    </a:ln>
  </c:sp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dirty="0" smtClean="0"/>
              <a:t>Panhandle</a:t>
            </a:r>
            <a:endParaRPr lang="en-US" sz="2000" dirty="0"/>
          </a:p>
        </c:rich>
      </c:tx>
      <c:layout>
        <c:manualLayout>
          <c:xMode val="edge"/>
          <c:yMode val="edge"/>
          <c:x val="0.14754637914578858"/>
          <c:y val="0.19091875783427917"/>
        </c:manualLayout>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v>Charter (n=6,471)</c:v>
          </c:tx>
          <c:spPr>
            <a:ln w="28575" cap="rnd">
              <a:solidFill>
                <a:schemeClr val="tx1"/>
              </a:solidFill>
              <a:round/>
            </a:ln>
            <a:effectLst/>
          </c:spPr>
          <c:marker>
            <c:symbol val="circle"/>
            <c:size val="5"/>
            <c:spPr>
              <a:solidFill>
                <a:schemeClr val="tx1"/>
              </a:solidFill>
              <a:ln w="9525">
                <a:solidFill>
                  <a:schemeClr val="tx1"/>
                </a:solidFill>
              </a:ln>
              <a:effectLst/>
            </c:spPr>
          </c:marker>
          <c:cat>
            <c:strRef>
              <c:f>by_region_mode!$G$2:$G$11</c:f>
              <c:strCache>
                <c:ptCount val="10"/>
                <c:pt idx="0">
                  <c:v>0-9</c:v>
                </c:pt>
                <c:pt idx="1">
                  <c:v>10-19</c:v>
                </c:pt>
                <c:pt idx="2">
                  <c:v>20-29</c:v>
                </c:pt>
                <c:pt idx="3">
                  <c:v>30-39</c:v>
                </c:pt>
                <c:pt idx="4">
                  <c:v>40-49</c:v>
                </c:pt>
                <c:pt idx="5">
                  <c:v>50-59</c:v>
                </c:pt>
                <c:pt idx="6">
                  <c:v>60-69</c:v>
                </c:pt>
                <c:pt idx="7">
                  <c:v>70-79</c:v>
                </c:pt>
                <c:pt idx="8">
                  <c:v>80-89</c:v>
                </c:pt>
                <c:pt idx="9">
                  <c:v>90+</c:v>
                </c:pt>
              </c:strCache>
            </c:strRef>
          </c:cat>
          <c:val>
            <c:numRef>
              <c:f>by_region_mode!$M$26:$M$35</c:f>
              <c:numCache>
                <c:formatCode>General</c:formatCode>
                <c:ptCount val="10"/>
                <c:pt idx="0">
                  <c:v>2.1634986864472261E-3</c:v>
                </c:pt>
                <c:pt idx="1">
                  <c:v>5.4087467161180649E-3</c:v>
                </c:pt>
                <c:pt idx="2">
                  <c:v>0.33905115129037244</c:v>
                </c:pt>
                <c:pt idx="3">
                  <c:v>0.53237521248647812</c:v>
                </c:pt>
                <c:pt idx="4">
                  <c:v>7.1859063514140009E-2</c:v>
                </c:pt>
                <c:pt idx="5">
                  <c:v>3.3534229639932002E-2</c:v>
                </c:pt>
                <c:pt idx="6">
                  <c:v>1.1899242775459744E-2</c:v>
                </c:pt>
                <c:pt idx="7">
                  <c:v>1.0817493432236131E-3</c:v>
                </c:pt>
                <c:pt idx="8">
                  <c:v>2.3180343069077423E-3</c:v>
                </c:pt>
                <c:pt idx="9">
                  <c:v>3.0907124092103232E-4</c:v>
                </c:pt>
              </c:numCache>
            </c:numRef>
          </c:val>
          <c:smooth val="0"/>
        </c:ser>
        <c:ser>
          <c:idx val="1"/>
          <c:order val="1"/>
          <c:tx>
            <c:v>Headboat (n=4,046)</c:v>
          </c:tx>
          <c:spPr>
            <a:ln w="28575" cap="rnd">
              <a:solidFill>
                <a:schemeClr val="bg1">
                  <a:lumMod val="50000"/>
                </a:schemeClr>
              </a:solidFill>
              <a:round/>
            </a:ln>
            <a:effectLst/>
          </c:spPr>
          <c:marker>
            <c:symbol val="circle"/>
            <c:size val="5"/>
            <c:spPr>
              <a:solidFill>
                <a:schemeClr val="bg1">
                  <a:lumMod val="95000"/>
                </a:schemeClr>
              </a:solidFill>
              <a:ln w="9525">
                <a:solidFill>
                  <a:schemeClr val="bg1">
                    <a:lumMod val="50000"/>
                  </a:schemeClr>
                </a:solidFill>
              </a:ln>
              <a:effectLst/>
            </c:spPr>
          </c:marker>
          <c:val>
            <c:numRef>
              <c:f>by_region_mode!$M$38:$M$47</c:f>
              <c:numCache>
                <c:formatCode>General</c:formatCode>
                <c:ptCount val="10"/>
                <c:pt idx="2">
                  <c:v>0.37469105289174492</c:v>
                </c:pt>
                <c:pt idx="3">
                  <c:v>0.48912506178942167</c:v>
                </c:pt>
                <c:pt idx="4">
                  <c:v>9.2189817103311908E-2</c:v>
                </c:pt>
                <c:pt idx="5">
                  <c:v>3.6085022244191793E-2</c:v>
                </c:pt>
                <c:pt idx="6">
                  <c:v>7.9090459713297076E-3</c:v>
                </c:pt>
              </c:numCache>
            </c:numRef>
          </c:val>
          <c:smooth val="0"/>
        </c:ser>
        <c:dLbls>
          <c:showLegendKey val="0"/>
          <c:showVal val="0"/>
          <c:showCatName val="0"/>
          <c:showSerName val="0"/>
          <c:showPercent val="0"/>
          <c:showBubbleSize val="0"/>
        </c:dLbls>
        <c:marker val="1"/>
        <c:smooth val="0"/>
        <c:axId val="573244552"/>
        <c:axId val="573251216"/>
      </c:lineChart>
      <c:catAx>
        <c:axId val="57324455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73251216"/>
        <c:crosses val="autoZero"/>
        <c:auto val="1"/>
        <c:lblAlgn val="ctr"/>
        <c:lblOffset val="100"/>
        <c:noMultiLvlLbl val="0"/>
      </c:catAx>
      <c:valAx>
        <c:axId val="573251216"/>
        <c:scaling>
          <c:orientation val="minMax"/>
          <c:max val="1"/>
        </c:scaling>
        <c:delete val="0"/>
        <c:axPos val="l"/>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dirty="0" smtClean="0"/>
                  <a:t>proportion</a:t>
                </a:r>
                <a:endParaRPr lang="en-US" sz="1600" dirty="0"/>
              </a:p>
            </c:rich>
          </c:tx>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73244552"/>
        <c:crosses val="autoZero"/>
        <c:crossBetween val="between"/>
        <c:majorUnit val="0.2"/>
      </c:valAx>
      <c:spPr>
        <a:noFill/>
        <a:ln>
          <a:noFill/>
        </a:ln>
        <a:effectLst/>
      </c:spPr>
    </c:plotArea>
    <c:legend>
      <c:legendPos val="r"/>
      <c:layout>
        <c:manualLayout>
          <c:xMode val="edge"/>
          <c:yMode val="edge"/>
          <c:x val="0.4884444881889764"/>
          <c:y val="0.43459794534629997"/>
          <c:w val="0.47600000000000009"/>
          <c:h val="0.26692890462927943"/>
        </c:manualLayout>
      </c:layout>
      <c:overlay val="1"/>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dirty="0" smtClean="0"/>
              <a:t>Gulf Peninsula</a:t>
            </a:r>
            <a:endParaRPr lang="en-US" sz="2000" dirty="0"/>
          </a:p>
        </c:rich>
      </c:tx>
      <c:layout>
        <c:manualLayout>
          <c:xMode val="edge"/>
          <c:yMode val="edge"/>
          <c:x val="0.14121916010498686"/>
          <c:y val="0.16528925619834711"/>
        </c:manualLayout>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v>Charter (n=399)</c:v>
          </c:tx>
          <c:spPr>
            <a:ln w="28575" cap="rnd">
              <a:solidFill>
                <a:schemeClr val="tx1"/>
              </a:solidFill>
              <a:round/>
            </a:ln>
            <a:effectLst/>
          </c:spPr>
          <c:marker>
            <c:symbol val="circle"/>
            <c:size val="5"/>
            <c:spPr>
              <a:solidFill>
                <a:schemeClr val="tx1"/>
              </a:solidFill>
              <a:ln w="9525">
                <a:solidFill>
                  <a:schemeClr val="tx1"/>
                </a:solidFill>
              </a:ln>
              <a:effectLst/>
            </c:spPr>
          </c:marker>
          <c:cat>
            <c:strRef>
              <c:f>by_region_mode!$G$2:$G$11</c:f>
              <c:strCache>
                <c:ptCount val="10"/>
                <c:pt idx="0">
                  <c:v>0-9</c:v>
                </c:pt>
                <c:pt idx="1">
                  <c:v>10-19</c:v>
                </c:pt>
                <c:pt idx="2">
                  <c:v>20-29</c:v>
                </c:pt>
                <c:pt idx="3">
                  <c:v>30-39</c:v>
                </c:pt>
                <c:pt idx="4">
                  <c:v>40-49</c:v>
                </c:pt>
                <c:pt idx="5">
                  <c:v>50-59</c:v>
                </c:pt>
                <c:pt idx="6">
                  <c:v>60-69</c:v>
                </c:pt>
                <c:pt idx="7">
                  <c:v>70-79</c:v>
                </c:pt>
                <c:pt idx="8">
                  <c:v>80-89</c:v>
                </c:pt>
                <c:pt idx="9">
                  <c:v>90+</c:v>
                </c:pt>
              </c:strCache>
            </c:strRef>
          </c:cat>
          <c:val>
            <c:numRef>
              <c:f>by_region_mode!$M$50:$M$59</c:f>
              <c:numCache>
                <c:formatCode>General</c:formatCode>
                <c:ptCount val="10"/>
                <c:pt idx="1">
                  <c:v>0.19799498746867167</c:v>
                </c:pt>
                <c:pt idx="2">
                  <c:v>0.18295739348370926</c:v>
                </c:pt>
                <c:pt idx="3">
                  <c:v>0.30827067669172931</c:v>
                </c:pt>
                <c:pt idx="4">
                  <c:v>0.18045112781954886</c:v>
                </c:pt>
                <c:pt idx="5">
                  <c:v>0.10275689223057644</c:v>
                </c:pt>
                <c:pt idx="6">
                  <c:v>2.7568922305764409E-2</c:v>
                </c:pt>
              </c:numCache>
            </c:numRef>
          </c:val>
          <c:smooth val="0"/>
        </c:ser>
        <c:ser>
          <c:idx val="1"/>
          <c:order val="1"/>
          <c:tx>
            <c:v>Headboat (n=316)</c:v>
          </c:tx>
          <c:spPr>
            <a:ln w="28575" cap="rnd">
              <a:solidFill>
                <a:schemeClr val="bg1">
                  <a:lumMod val="50000"/>
                </a:schemeClr>
              </a:solidFill>
              <a:round/>
            </a:ln>
            <a:effectLst/>
          </c:spPr>
          <c:marker>
            <c:symbol val="circle"/>
            <c:size val="5"/>
            <c:spPr>
              <a:solidFill>
                <a:schemeClr val="bg1">
                  <a:lumMod val="95000"/>
                </a:schemeClr>
              </a:solidFill>
              <a:ln w="9525">
                <a:solidFill>
                  <a:schemeClr val="bg1">
                    <a:lumMod val="50000"/>
                  </a:schemeClr>
                </a:solidFill>
              </a:ln>
              <a:effectLst/>
            </c:spPr>
          </c:marker>
          <c:val>
            <c:numRef>
              <c:f>by_region_mode!$M$62:$M$71</c:f>
              <c:numCache>
                <c:formatCode>General</c:formatCode>
                <c:ptCount val="10"/>
                <c:pt idx="1">
                  <c:v>0.20886075949367089</c:v>
                </c:pt>
                <c:pt idx="2">
                  <c:v>3.7974683544303799E-2</c:v>
                </c:pt>
                <c:pt idx="3">
                  <c:v>0.24683544303797469</c:v>
                </c:pt>
                <c:pt idx="4">
                  <c:v>0.49683544303797467</c:v>
                </c:pt>
                <c:pt idx="5">
                  <c:v>6.3291139240506328E-3</c:v>
                </c:pt>
                <c:pt idx="6">
                  <c:v>3.1645569620253164E-3</c:v>
                </c:pt>
              </c:numCache>
            </c:numRef>
          </c:val>
          <c:smooth val="0"/>
        </c:ser>
        <c:ser>
          <c:idx val="2"/>
          <c:order val="2"/>
          <c:tx>
            <c:v>Multi-day headboat (n=1,114)</c:v>
          </c:tx>
          <c:spPr>
            <a:ln w="28575" cap="rnd">
              <a:solidFill>
                <a:schemeClr val="bg1">
                  <a:lumMod val="50000"/>
                </a:schemeClr>
              </a:solidFill>
              <a:prstDash val="sysDash"/>
              <a:round/>
            </a:ln>
            <a:effectLst/>
          </c:spPr>
          <c:marker>
            <c:symbol val="circle"/>
            <c:size val="5"/>
            <c:spPr>
              <a:solidFill>
                <a:schemeClr val="bg1">
                  <a:lumMod val="95000"/>
                </a:schemeClr>
              </a:solidFill>
              <a:ln w="9525">
                <a:solidFill>
                  <a:schemeClr val="bg1">
                    <a:lumMod val="50000"/>
                  </a:schemeClr>
                </a:solidFill>
              </a:ln>
              <a:effectLst/>
            </c:spPr>
          </c:marker>
          <c:val>
            <c:numRef>
              <c:f>by_region_mode!$M$74:$M$83</c:f>
              <c:numCache>
                <c:formatCode>General</c:formatCode>
                <c:ptCount val="10"/>
                <c:pt idx="0">
                  <c:v>4.4883303411131061E-3</c:v>
                </c:pt>
                <c:pt idx="1">
                  <c:v>8.9766606822262122E-4</c:v>
                </c:pt>
                <c:pt idx="2">
                  <c:v>2.0646319569120289E-2</c:v>
                </c:pt>
                <c:pt idx="3">
                  <c:v>0.29802513464991021</c:v>
                </c:pt>
                <c:pt idx="4">
                  <c:v>0.43177737881508077</c:v>
                </c:pt>
                <c:pt idx="5">
                  <c:v>0.15260323159784561</c:v>
                </c:pt>
                <c:pt idx="6">
                  <c:v>6.7324955116696589E-2</c:v>
                </c:pt>
                <c:pt idx="7">
                  <c:v>1.2567324955116697E-2</c:v>
                </c:pt>
                <c:pt idx="8">
                  <c:v>1.1669658886894075E-2</c:v>
                </c:pt>
              </c:numCache>
            </c:numRef>
          </c:val>
          <c:smooth val="0"/>
        </c:ser>
        <c:dLbls>
          <c:showLegendKey val="0"/>
          <c:showVal val="0"/>
          <c:showCatName val="0"/>
          <c:showSerName val="0"/>
          <c:showPercent val="0"/>
          <c:showBubbleSize val="0"/>
        </c:dLbls>
        <c:marker val="1"/>
        <c:smooth val="0"/>
        <c:axId val="573256312"/>
        <c:axId val="573260232"/>
      </c:lineChart>
      <c:catAx>
        <c:axId val="57325631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73260232"/>
        <c:crosses val="autoZero"/>
        <c:auto val="1"/>
        <c:lblAlgn val="ctr"/>
        <c:lblOffset val="100"/>
        <c:noMultiLvlLbl val="0"/>
      </c:catAx>
      <c:valAx>
        <c:axId val="573260232"/>
        <c:scaling>
          <c:orientation val="minMax"/>
          <c:max val="1"/>
        </c:scaling>
        <c:delete val="0"/>
        <c:axPos val="l"/>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dirty="0" smtClean="0"/>
                  <a:t>proportion</a:t>
                </a:r>
                <a:endParaRPr lang="en-US" sz="1600" dirty="0"/>
              </a:p>
            </c:rich>
          </c:tx>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73256312"/>
        <c:crosses val="autoZero"/>
        <c:crossBetween val="between"/>
        <c:majorUnit val="0.2"/>
      </c:valAx>
      <c:spPr>
        <a:noFill/>
        <a:ln>
          <a:noFill/>
        </a:ln>
        <a:effectLst/>
      </c:spPr>
    </c:plotArea>
    <c:legend>
      <c:legendPos val="r"/>
      <c:layout>
        <c:manualLayout>
          <c:xMode val="edge"/>
          <c:yMode val="edge"/>
          <c:x val="0.50270734908136483"/>
          <c:y val="0.23985206394655215"/>
          <c:w val="0.48618153980752404"/>
          <c:h val="0.32630615387952538"/>
        </c:manualLayout>
      </c:layout>
      <c:overlay val="1"/>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dirty="0" smtClean="0"/>
              <a:t>Atlantic</a:t>
            </a:r>
            <a:endParaRPr lang="en-US" sz="2000" dirty="0"/>
          </a:p>
        </c:rich>
      </c:tx>
      <c:layout>
        <c:manualLayout>
          <c:xMode val="edge"/>
          <c:yMode val="edge"/>
          <c:x val="0.15760170603674542"/>
          <c:y val="0.1336539319467672"/>
        </c:manualLayout>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2345337753833402"/>
          <c:y val="0.16703858851198469"/>
          <c:w val="0.85724837684763089"/>
          <c:h val="0.56087797043690335"/>
        </c:manualLayout>
      </c:layout>
      <c:lineChart>
        <c:grouping val="standard"/>
        <c:varyColors val="0"/>
        <c:ser>
          <c:idx val="0"/>
          <c:order val="0"/>
          <c:tx>
            <c:v>Charter (n=1,326)</c:v>
          </c:tx>
          <c:spPr>
            <a:ln w="28575" cap="rnd">
              <a:solidFill>
                <a:schemeClr val="tx1"/>
              </a:solidFill>
              <a:round/>
            </a:ln>
            <a:effectLst/>
          </c:spPr>
          <c:marker>
            <c:symbol val="circle"/>
            <c:size val="5"/>
            <c:spPr>
              <a:solidFill>
                <a:schemeClr val="tx1"/>
              </a:solidFill>
              <a:ln w="9525">
                <a:solidFill>
                  <a:schemeClr val="tx1"/>
                </a:solidFill>
              </a:ln>
              <a:effectLst/>
            </c:spPr>
          </c:marker>
          <c:cat>
            <c:strRef>
              <c:f>by_region_mode!$G$2:$G$11</c:f>
              <c:strCache>
                <c:ptCount val="10"/>
                <c:pt idx="0">
                  <c:v>0-9</c:v>
                </c:pt>
                <c:pt idx="1">
                  <c:v>10-19</c:v>
                </c:pt>
                <c:pt idx="2">
                  <c:v>20-29</c:v>
                </c:pt>
                <c:pt idx="3">
                  <c:v>30-39</c:v>
                </c:pt>
                <c:pt idx="4">
                  <c:v>40-49</c:v>
                </c:pt>
                <c:pt idx="5">
                  <c:v>50-59</c:v>
                </c:pt>
                <c:pt idx="6">
                  <c:v>60-69</c:v>
                </c:pt>
                <c:pt idx="7">
                  <c:v>70-79</c:v>
                </c:pt>
                <c:pt idx="8">
                  <c:v>80-89</c:v>
                </c:pt>
                <c:pt idx="9">
                  <c:v>90+</c:v>
                </c:pt>
              </c:strCache>
            </c:strRef>
          </c:cat>
          <c:val>
            <c:numRef>
              <c:f>by_region_mode!$M$2:$M$11</c:f>
              <c:numCache>
                <c:formatCode>General</c:formatCode>
                <c:ptCount val="10"/>
                <c:pt idx="0">
                  <c:v>1.1312217194570135E-2</c:v>
                </c:pt>
                <c:pt idx="1">
                  <c:v>6.1840120663650078E-2</c:v>
                </c:pt>
                <c:pt idx="2">
                  <c:v>0.48944193061840119</c:v>
                </c:pt>
                <c:pt idx="3">
                  <c:v>0.38235294117647056</c:v>
                </c:pt>
                <c:pt idx="4">
                  <c:v>4.6003016591251888E-2</c:v>
                </c:pt>
                <c:pt idx="5">
                  <c:v>9.0497737556561094E-3</c:v>
                </c:pt>
              </c:numCache>
            </c:numRef>
          </c:val>
          <c:smooth val="0"/>
        </c:ser>
        <c:ser>
          <c:idx val="1"/>
          <c:order val="1"/>
          <c:tx>
            <c:v>Headboat (n=3,416)</c:v>
          </c:tx>
          <c:spPr>
            <a:ln w="28575" cap="rnd">
              <a:solidFill>
                <a:schemeClr val="bg1">
                  <a:lumMod val="50000"/>
                </a:schemeClr>
              </a:solidFill>
              <a:round/>
            </a:ln>
            <a:effectLst/>
          </c:spPr>
          <c:marker>
            <c:symbol val="circle"/>
            <c:size val="5"/>
            <c:spPr>
              <a:solidFill>
                <a:schemeClr val="bg1">
                  <a:lumMod val="95000"/>
                </a:schemeClr>
              </a:solidFill>
              <a:ln w="9525">
                <a:solidFill>
                  <a:schemeClr val="bg1">
                    <a:lumMod val="50000"/>
                  </a:schemeClr>
                </a:solidFill>
              </a:ln>
              <a:effectLst/>
            </c:spPr>
          </c:marker>
          <c:val>
            <c:numRef>
              <c:f>by_region_mode!$M$14:$M$23</c:f>
              <c:numCache>
                <c:formatCode>General</c:formatCode>
                <c:ptCount val="10"/>
                <c:pt idx="0">
                  <c:v>3.5128805620608899E-3</c:v>
                </c:pt>
                <c:pt idx="1">
                  <c:v>2.663934426229508E-2</c:v>
                </c:pt>
                <c:pt idx="2">
                  <c:v>0.86065573770491799</c:v>
                </c:pt>
                <c:pt idx="3">
                  <c:v>9.7482435597189693E-2</c:v>
                </c:pt>
                <c:pt idx="4">
                  <c:v>0</c:v>
                </c:pt>
                <c:pt idx="5">
                  <c:v>1.1709601873536301E-2</c:v>
                </c:pt>
              </c:numCache>
            </c:numRef>
          </c:val>
          <c:smooth val="0"/>
        </c:ser>
        <c:dLbls>
          <c:showLegendKey val="0"/>
          <c:showVal val="0"/>
          <c:showCatName val="0"/>
          <c:showSerName val="0"/>
          <c:showPercent val="0"/>
          <c:showBubbleSize val="0"/>
        </c:dLbls>
        <c:marker val="1"/>
        <c:smooth val="0"/>
        <c:axId val="573270032"/>
        <c:axId val="573270816"/>
      </c:lineChart>
      <c:catAx>
        <c:axId val="573270032"/>
        <c:scaling>
          <c:orientation val="minMax"/>
        </c:scaling>
        <c:delete val="0"/>
        <c:axPos val="b"/>
        <c:title>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dirty="0" smtClean="0"/>
                  <a:t>Depth (m)</a:t>
                </a:r>
                <a:endParaRPr lang="en-US" sz="1800" dirty="0"/>
              </a:p>
            </c:rich>
          </c:tx>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73270816"/>
        <c:crosses val="autoZero"/>
        <c:auto val="1"/>
        <c:lblAlgn val="ctr"/>
        <c:lblOffset val="100"/>
        <c:noMultiLvlLbl val="0"/>
      </c:catAx>
      <c:valAx>
        <c:axId val="573270816"/>
        <c:scaling>
          <c:orientation val="minMax"/>
        </c:scaling>
        <c:delete val="0"/>
        <c:axPos val="l"/>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dirty="0" smtClean="0"/>
                  <a:t>proportion</a:t>
                </a:r>
                <a:endParaRPr lang="en-US" sz="1600" dirty="0"/>
              </a:p>
            </c:rich>
          </c:tx>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73270032"/>
        <c:crosses val="autoZero"/>
        <c:crossBetween val="between"/>
        <c:majorUnit val="0.2"/>
      </c:valAx>
      <c:spPr>
        <a:noFill/>
        <a:ln>
          <a:noFill/>
        </a:ln>
        <a:effectLst/>
      </c:spPr>
    </c:plotArea>
    <c:legend>
      <c:legendPos val="r"/>
      <c:layout>
        <c:manualLayout>
          <c:xMode val="edge"/>
          <c:yMode val="edge"/>
          <c:x val="0.46899999999999997"/>
          <c:y val="0.17195234946774068"/>
          <c:w val="0.45100000000000007"/>
          <c:h val="0.28865785441978126"/>
        </c:manualLayout>
      </c:layout>
      <c:overlay val="1"/>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ysClr val="windowText" lastClr="000000"/>
                </a:solidFill>
                <a:latin typeface="+mn-lt"/>
                <a:ea typeface="+mn-ea"/>
                <a:cs typeface="+mn-cs"/>
              </a:defRPr>
            </a:pPr>
            <a:r>
              <a:rPr lang="en-US" sz="2000" dirty="0" smtClean="0">
                <a:solidFill>
                  <a:sysClr val="windowText" lastClr="000000"/>
                </a:solidFill>
              </a:rPr>
              <a:t>Deep (</a:t>
            </a:r>
            <a:r>
              <a:rPr lang="en-US" sz="2000" u="sng" dirty="0" smtClean="0">
                <a:solidFill>
                  <a:sysClr val="windowText" lastClr="000000"/>
                </a:solidFill>
              </a:rPr>
              <a:t>&gt;</a:t>
            </a:r>
            <a:r>
              <a:rPr lang="en-US" sz="2000" dirty="0" smtClean="0">
                <a:solidFill>
                  <a:sysClr val="windowText" lastClr="000000"/>
                </a:solidFill>
              </a:rPr>
              <a:t>30 </a:t>
            </a:r>
            <a:r>
              <a:rPr lang="en-US" sz="2000" dirty="0">
                <a:solidFill>
                  <a:sysClr val="windowText" lastClr="000000"/>
                </a:solidFill>
              </a:rPr>
              <a:t>meters)</a:t>
            </a:r>
          </a:p>
        </c:rich>
      </c:tx>
      <c:layout/>
      <c:overlay val="0"/>
      <c:spPr>
        <a:noFill/>
        <a:ln>
          <a:noFill/>
        </a:ln>
        <a:effectLst/>
      </c:spPr>
      <c:txPr>
        <a:bodyPr rot="0" spcFirstLastPara="1" vertOverflow="ellipsis" vert="horz" wrap="square" anchor="ctr" anchorCtr="1"/>
        <a:lstStyle/>
        <a:p>
          <a:pPr>
            <a:defRPr sz="2000" b="0" i="0" u="none" strike="noStrike" kern="1200" spc="0" baseline="0">
              <a:solidFill>
                <a:sysClr val="windowText" lastClr="000000"/>
              </a:solidFill>
              <a:latin typeface="+mn-lt"/>
              <a:ea typeface="+mn-ea"/>
              <a:cs typeface="+mn-cs"/>
            </a:defRPr>
          </a:pPr>
          <a:endParaRPr lang="en-US"/>
        </a:p>
      </c:txPr>
    </c:title>
    <c:autoTitleDeleted val="0"/>
    <c:plotArea>
      <c:layout/>
      <c:barChart>
        <c:barDir val="col"/>
        <c:grouping val="percentStacked"/>
        <c:varyColors val="0"/>
        <c:ser>
          <c:idx val="0"/>
          <c:order val="0"/>
          <c:tx>
            <c:v>Unvented</c:v>
          </c:tx>
          <c:spPr>
            <a:solidFill>
              <a:schemeClr val="tx1"/>
            </a:solidFill>
            <a:ln>
              <a:solidFill>
                <a:schemeClr val="tx1"/>
              </a:solidFill>
            </a:ln>
            <a:effectLst/>
          </c:spPr>
          <c:invertIfNegative val="0"/>
          <c:cat>
            <c:strRef>
              <c:f>Sheet1!$B$2:$B$4</c:f>
              <c:strCache>
                <c:ptCount val="3"/>
                <c:pt idx="0">
                  <c:v>Small</c:v>
                </c:pt>
                <c:pt idx="1">
                  <c:v>Medium</c:v>
                </c:pt>
                <c:pt idx="2">
                  <c:v>Large</c:v>
                </c:pt>
              </c:strCache>
            </c:strRef>
          </c:cat>
          <c:val>
            <c:numRef>
              <c:f>Sheet1!$C$2:$C$4</c:f>
              <c:numCache>
                <c:formatCode>General</c:formatCode>
                <c:ptCount val="3"/>
                <c:pt idx="0">
                  <c:v>32.11</c:v>
                </c:pt>
                <c:pt idx="1">
                  <c:v>23.62</c:v>
                </c:pt>
                <c:pt idx="2">
                  <c:v>12.58</c:v>
                </c:pt>
              </c:numCache>
            </c:numRef>
          </c:val>
        </c:ser>
        <c:ser>
          <c:idx val="1"/>
          <c:order val="1"/>
          <c:tx>
            <c:v>Vented</c:v>
          </c:tx>
          <c:spPr>
            <a:solidFill>
              <a:schemeClr val="bg1">
                <a:lumMod val="75000"/>
              </a:schemeClr>
            </a:solidFill>
            <a:ln>
              <a:solidFill>
                <a:schemeClr val="bg1">
                  <a:lumMod val="65000"/>
                </a:schemeClr>
              </a:solidFill>
            </a:ln>
            <a:effectLst/>
          </c:spPr>
          <c:invertIfNegative val="0"/>
          <c:cat>
            <c:strRef>
              <c:f>Sheet1!$B$2:$B$4</c:f>
              <c:strCache>
                <c:ptCount val="3"/>
                <c:pt idx="0">
                  <c:v>Small</c:v>
                </c:pt>
                <c:pt idx="1">
                  <c:v>Medium</c:v>
                </c:pt>
                <c:pt idx="2">
                  <c:v>Large</c:v>
                </c:pt>
              </c:strCache>
            </c:strRef>
          </c:cat>
          <c:val>
            <c:numRef>
              <c:f>Sheet1!$D$2:$D$4</c:f>
              <c:numCache>
                <c:formatCode>General</c:formatCode>
                <c:ptCount val="3"/>
                <c:pt idx="0">
                  <c:v>54.6</c:v>
                </c:pt>
                <c:pt idx="1">
                  <c:v>62.6</c:v>
                </c:pt>
                <c:pt idx="2">
                  <c:v>66.989999999999995</c:v>
                </c:pt>
              </c:numCache>
            </c:numRef>
          </c:val>
        </c:ser>
        <c:ser>
          <c:idx val="2"/>
          <c:order val="2"/>
          <c:tx>
            <c:v>Impaired</c:v>
          </c:tx>
          <c:spPr>
            <a:solidFill>
              <a:schemeClr val="bg1">
                <a:lumMod val="95000"/>
              </a:schemeClr>
            </a:solidFill>
            <a:ln>
              <a:solidFill>
                <a:schemeClr val="bg1">
                  <a:lumMod val="65000"/>
                </a:schemeClr>
              </a:solidFill>
            </a:ln>
            <a:effectLst/>
          </c:spPr>
          <c:invertIfNegative val="0"/>
          <c:cat>
            <c:strRef>
              <c:f>Sheet1!$B$2:$B$4</c:f>
              <c:strCache>
                <c:ptCount val="3"/>
                <c:pt idx="0">
                  <c:v>Small</c:v>
                </c:pt>
                <c:pt idx="1">
                  <c:v>Medium</c:v>
                </c:pt>
                <c:pt idx="2">
                  <c:v>Large</c:v>
                </c:pt>
              </c:strCache>
            </c:strRef>
          </c:cat>
          <c:val>
            <c:numRef>
              <c:f>Sheet1!$E$2:$E$4</c:f>
              <c:numCache>
                <c:formatCode>General</c:formatCode>
                <c:ptCount val="3"/>
                <c:pt idx="0">
                  <c:v>13.29</c:v>
                </c:pt>
                <c:pt idx="1">
                  <c:v>13.78</c:v>
                </c:pt>
                <c:pt idx="2">
                  <c:v>20.420000000000002</c:v>
                </c:pt>
              </c:numCache>
            </c:numRef>
          </c:val>
        </c:ser>
        <c:dLbls>
          <c:showLegendKey val="0"/>
          <c:showVal val="0"/>
          <c:showCatName val="0"/>
          <c:showSerName val="0"/>
          <c:showPercent val="0"/>
          <c:showBubbleSize val="0"/>
        </c:dLbls>
        <c:gapWidth val="150"/>
        <c:overlap val="100"/>
        <c:axId val="573258272"/>
        <c:axId val="573258664"/>
      </c:barChart>
      <c:catAx>
        <c:axId val="573258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endParaRPr lang="en-US"/>
          </a:p>
        </c:txPr>
        <c:crossAx val="573258664"/>
        <c:crosses val="autoZero"/>
        <c:auto val="1"/>
        <c:lblAlgn val="ctr"/>
        <c:lblOffset val="100"/>
        <c:noMultiLvlLbl val="0"/>
      </c:catAx>
      <c:valAx>
        <c:axId val="573258664"/>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crossAx val="57325827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ysClr val="windowText" lastClr="000000"/>
                </a:solidFill>
                <a:latin typeface="+mn-lt"/>
                <a:ea typeface="+mn-ea"/>
                <a:cs typeface="+mn-cs"/>
              </a:defRPr>
            </a:pPr>
            <a:r>
              <a:rPr lang="en-US" sz="2000" dirty="0" smtClean="0">
                <a:solidFill>
                  <a:sysClr val="windowText" lastClr="000000"/>
                </a:solidFill>
              </a:rPr>
              <a:t>Deep (</a:t>
            </a:r>
            <a:r>
              <a:rPr lang="en-US" sz="2000" u="sng" dirty="0" smtClean="0">
                <a:solidFill>
                  <a:sysClr val="windowText" lastClr="000000"/>
                </a:solidFill>
              </a:rPr>
              <a:t>&gt;</a:t>
            </a:r>
            <a:r>
              <a:rPr lang="en-US" sz="2000" dirty="0" smtClean="0">
                <a:solidFill>
                  <a:sysClr val="windowText" lastClr="000000"/>
                </a:solidFill>
              </a:rPr>
              <a:t>30 </a:t>
            </a:r>
            <a:r>
              <a:rPr lang="en-US" sz="2000" dirty="0">
                <a:solidFill>
                  <a:sysClr val="windowText" lastClr="000000"/>
                </a:solidFill>
              </a:rPr>
              <a:t>meters)</a:t>
            </a:r>
          </a:p>
        </c:rich>
      </c:tx>
      <c:layout/>
      <c:overlay val="0"/>
      <c:spPr>
        <a:noFill/>
        <a:ln>
          <a:noFill/>
        </a:ln>
        <a:effectLst/>
      </c:spPr>
      <c:txPr>
        <a:bodyPr rot="0" spcFirstLastPara="1" vertOverflow="ellipsis" vert="horz" wrap="square" anchor="ctr" anchorCtr="1"/>
        <a:lstStyle/>
        <a:p>
          <a:pPr>
            <a:defRPr sz="2000" b="0" i="0" u="none" strike="noStrike" kern="1200" spc="0" baseline="0">
              <a:solidFill>
                <a:sysClr val="windowText" lastClr="000000"/>
              </a:solidFill>
              <a:latin typeface="+mn-lt"/>
              <a:ea typeface="+mn-ea"/>
              <a:cs typeface="+mn-cs"/>
            </a:defRPr>
          </a:pPr>
          <a:endParaRPr lang="en-US"/>
        </a:p>
      </c:txPr>
    </c:title>
    <c:autoTitleDeleted val="0"/>
    <c:plotArea>
      <c:layout/>
      <c:barChart>
        <c:barDir val="col"/>
        <c:grouping val="percentStacked"/>
        <c:varyColors val="0"/>
        <c:ser>
          <c:idx val="0"/>
          <c:order val="0"/>
          <c:tx>
            <c:v>Unvented</c:v>
          </c:tx>
          <c:spPr>
            <a:solidFill>
              <a:schemeClr val="tx1">
                <a:lumMod val="95000"/>
                <a:lumOff val="5000"/>
              </a:schemeClr>
            </a:solidFill>
            <a:ln>
              <a:solidFill>
                <a:schemeClr val="tx1"/>
              </a:solidFill>
            </a:ln>
            <a:effectLst/>
          </c:spPr>
          <c:invertIfNegative val="0"/>
          <c:cat>
            <c:strRef>
              <c:f>Sheet1!$B$11:$B$13</c:f>
              <c:strCache>
                <c:ptCount val="3"/>
                <c:pt idx="0">
                  <c:v>Small</c:v>
                </c:pt>
                <c:pt idx="1">
                  <c:v>Medium</c:v>
                </c:pt>
                <c:pt idx="2">
                  <c:v>Large</c:v>
                </c:pt>
              </c:strCache>
            </c:strRef>
          </c:cat>
          <c:val>
            <c:numRef>
              <c:f>Sheet1!$C$11:$C$13</c:f>
              <c:numCache>
                <c:formatCode>General</c:formatCode>
                <c:ptCount val="3"/>
                <c:pt idx="0">
                  <c:v>4.3099999999999996</c:v>
                </c:pt>
                <c:pt idx="1">
                  <c:v>3.35</c:v>
                </c:pt>
                <c:pt idx="2">
                  <c:v>1.05</c:v>
                </c:pt>
              </c:numCache>
            </c:numRef>
          </c:val>
        </c:ser>
        <c:ser>
          <c:idx val="1"/>
          <c:order val="1"/>
          <c:tx>
            <c:v>Vented</c:v>
          </c:tx>
          <c:spPr>
            <a:solidFill>
              <a:schemeClr val="bg1">
                <a:lumMod val="75000"/>
              </a:schemeClr>
            </a:solidFill>
            <a:ln>
              <a:solidFill>
                <a:schemeClr val="bg1">
                  <a:lumMod val="50000"/>
                </a:schemeClr>
              </a:solidFill>
            </a:ln>
            <a:effectLst/>
          </c:spPr>
          <c:invertIfNegative val="0"/>
          <c:cat>
            <c:strRef>
              <c:f>Sheet1!$B$11:$B$13</c:f>
              <c:strCache>
                <c:ptCount val="3"/>
                <c:pt idx="0">
                  <c:v>Small</c:v>
                </c:pt>
                <c:pt idx="1">
                  <c:v>Medium</c:v>
                </c:pt>
                <c:pt idx="2">
                  <c:v>Large</c:v>
                </c:pt>
              </c:strCache>
            </c:strRef>
          </c:cat>
          <c:val>
            <c:numRef>
              <c:f>Sheet1!$D$11:$D$13</c:f>
              <c:numCache>
                <c:formatCode>General</c:formatCode>
                <c:ptCount val="3"/>
                <c:pt idx="0">
                  <c:v>80.12</c:v>
                </c:pt>
                <c:pt idx="1">
                  <c:v>84.92</c:v>
                </c:pt>
                <c:pt idx="2">
                  <c:v>83.25</c:v>
                </c:pt>
              </c:numCache>
            </c:numRef>
          </c:val>
        </c:ser>
        <c:ser>
          <c:idx val="2"/>
          <c:order val="2"/>
          <c:tx>
            <c:v>Impaired</c:v>
          </c:tx>
          <c:spPr>
            <a:solidFill>
              <a:schemeClr val="bg1">
                <a:lumMod val="95000"/>
              </a:schemeClr>
            </a:solidFill>
            <a:ln>
              <a:solidFill>
                <a:schemeClr val="bg1">
                  <a:lumMod val="50000"/>
                </a:schemeClr>
              </a:solidFill>
            </a:ln>
            <a:effectLst/>
          </c:spPr>
          <c:invertIfNegative val="0"/>
          <c:cat>
            <c:strRef>
              <c:f>Sheet1!$B$11:$B$13</c:f>
              <c:strCache>
                <c:ptCount val="3"/>
                <c:pt idx="0">
                  <c:v>Small</c:v>
                </c:pt>
                <c:pt idx="1">
                  <c:v>Medium</c:v>
                </c:pt>
                <c:pt idx="2">
                  <c:v>Large</c:v>
                </c:pt>
              </c:strCache>
            </c:strRef>
          </c:cat>
          <c:val>
            <c:numRef>
              <c:f>Sheet1!$E$11:$E$13</c:f>
              <c:numCache>
                <c:formatCode>General</c:formatCode>
                <c:ptCount val="3"/>
                <c:pt idx="0">
                  <c:v>15.56</c:v>
                </c:pt>
                <c:pt idx="1">
                  <c:v>11.73</c:v>
                </c:pt>
                <c:pt idx="2">
                  <c:v>15.71</c:v>
                </c:pt>
              </c:numCache>
            </c:numRef>
          </c:val>
        </c:ser>
        <c:dLbls>
          <c:showLegendKey val="0"/>
          <c:showVal val="0"/>
          <c:showCatName val="0"/>
          <c:showSerName val="0"/>
          <c:showPercent val="0"/>
          <c:showBubbleSize val="0"/>
        </c:dLbls>
        <c:gapWidth val="150"/>
        <c:overlap val="100"/>
        <c:axId val="573259448"/>
        <c:axId val="573264936"/>
      </c:barChart>
      <c:catAx>
        <c:axId val="573259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crossAx val="573264936"/>
        <c:crosses val="autoZero"/>
        <c:auto val="1"/>
        <c:lblAlgn val="ctr"/>
        <c:lblOffset val="100"/>
        <c:noMultiLvlLbl val="0"/>
      </c:catAx>
      <c:valAx>
        <c:axId val="573264936"/>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crossAx val="57325944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ysClr val="windowText" lastClr="000000"/>
                </a:solidFill>
                <a:latin typeface="+mn-lt"/>
                <a:ea typeface="+mn-ea"/>
                <a:cs typeface="+mn-cs"/>
              </a:defRPr>
            </a:pPr>
            <a:r>
              <a:rPr lang="en-US" sz="2000" dirty="0" smtClean="0">
                <a:solidFill>
                  <a:sysClr val="windowText" lastClr="000000"/>
                </a:solidFill>
              </a:rPr>
              <a:t>Shallow </a:t>
            </a:r>
            <a:r>
              <a:rPr lang="en-US" sz="2000" dirty="0">
                <a:solidFill>
                  <a:sysClr val="windowText" lastClr="000000"/>
                </a:solidFill>
              </a:rPr>
              <a:t>(&lt;30 meters)</a:t>
            </a:r>
          </a:p>
        </c:rich>
      </c:tx>
      <c:layout/>
      <c:overlay val="0"/>
      <c:spPr>
        <a:noFill/>
        <a:ln>
          <a:noFill/>
        </a:ln>
        <a:effectLst/>
      </c:spPr>
      <c:txPr>
        <a:bodyPr rot="0" spcFirstLastPara="1" vertOverflow="ellipsis" vert="horz" wrap="square" anchor="ctr" anchorCtr="1"/>
        <a:lstStyle/>
        <a:p>
          <a:pPr>
            <a:defRPr sz="2000" b="0" i="0" u="none" strike="noStrike" kern="1200" spc="0" baseline="0">
              <a:solidFill>
                <a:sysClr val="windowText" lastClr="000000"/>
              </a:solidFill>
              <a:latin typeface="+mn-lt"/>
              <a:ea typeface="+mn-ea"/>
              <a:cs typeface="+mn-cs"/>
            </a:defRPr>
          </a:pPr>
          <a:endParaRPr lang="en-US"/>
        </a:p>
      </c:txPr>
    </c:title>
    <c:autoTitleDeleted val="0"/>
    <c:plotArea>
      <c:layout/>
      <c:barChart>
        <c:barDir val="col"/>
        <c:grouping val="percentStacked"/>
        <c:varyColors val="0"/>
        <c:ser>
          <c:idx val="0"/>
          <c:order val="0"/>
          <c:tx>
            <c:v>Unvented</c:v>
          </c:tx>
          <c:spPr>
            <a:solidFill>
              <a:schemeClr val="tx1">
                <a:lumMod val="95000"/>
                <a:lumOff val="5000"/>
              </a:schemeClr>
            </a:solidFill>
            <a:ln>
              <a:solidFill>
                <a:schemeClr val="tx1"/>
              </a:solidFill>
            </a:ln>
            <a:effectLst/>
          </c:spPr>
          <c:invertIfNegative val="0"/>
          <c:cat>
            <c:strRef>
              <c:f>Sheet1!$B$6:$B$8</c:f>
              <c:strCache>
                <c:ptCount val="3"/>
                <c:pt idx="0">
                  <c:v>Small</c:v>
                </c:pt>
                <c:pt idx="1">
                  <c:v>Medium</c:v>
                </c:pt>
                <c:pt idx="2">
                  <c:v>Large</c:v>
                </c:pt>
              </c:strCache>
            </c:strRef>
          </c:cat>
          <c:val>
            <c:numRef>
              <c:f>Sheet1!$C$6:$C$8</c:f>
              <c:numCache>
                <c:formatCode>General</c:formatCode>
                <c:ptCount val="3"/>
                <c:pt idx="0">
                  <c:v>46.77</c:v>
                </c:pt>
                <c:pt idx="1">
                  <c:v>37</c:v>
                </c:pt>
                <c:pt idx="2">
                  <c:v>27.37</c:v>
                </c:pt>
              </c:numCache>
            </c:numRef>
          </c:val>
        </c:ser>
        <c:ser>
          <c:idx val="1"/>
          <c:order val="1"/>
          <c:tx>
            <c:v>Vented</c:v>
          </c:tx>
          <c:spPr>
            <a:solidFill>
              <a:schemeClr val="bg1">
                <a:lumMod val="75000"/>
              </a:schemeClr>
            </a:solidFill>
            <a:ln>
              <a:solidFill>
                <a:schemeClr val="bg1">
                  <a:lumMod val="50000"/>
                </a:schemeClr>
              </a:solidFill>
            </a:ln>
            <a:effectLst/>
          </c:spPr>
          <c:invertIfNegative val="0"/>
          <c:cat>
            <c:strRef>
              <c:f>Sheet1!$B$6:$B$8</c:f>
              <c:strCache>
                <c:ptCount val="3"/>
                <c:pt idx="0">
                  <c:v>Small</c:v>
                </c:pt>
                <c:pt idx="1">
                  <c:v>Medium</c:v>
                </c:pt>
                <c:pt idx="2">
                  <c:v>Large</c:v>
                </c:pt>
              </c:strCache>
            </c:strRef>
          </c:cat>
          <c:val>
            <c:numRef>
              <c:f>Sheet1!$D$6:$D$8</c:f>
              <c:numCache>
                <c:formatCode>General</c:formatCode>
                <c:ptCount val="3"/>
                <c:pt idx="0">
                  <c:v>40.71</c:v>
                </c:pt>
                <c:pt idx="1">
                  <c:v>52.35</c:v>
                </c:pt>
                <c:pt idx="2">
                  <c:v>58.76</c:v>
                </c:pt>
              </c:numCache>
            </c:numRef>
          </c:val>
        </c:ser>
        <c:ser>
          <c:idx val="2"/>
          <c:order val="2"/>
          <c:tx>
            <c:v>Impaired</c:v>
          </c:tx>
          <c:spPr>
            <a:solidFill>
              <a:schemeClr val="bg1">
                <a:lumMod val="95000"/>
              </a:schemeClr>
            </a:solidFill>
            <a:ln>
              <a:solidFill>
                <a:schemeClr val="bg1">
                  <a:lumMod val="50000"/>
                </a:schemeClr>
              </a:solidFill>
            </a:ln>
            <a:effectLst/>
          </c:spPr>
          <c:invertIfNegative val="0"/>
          <c:cat>
            <c:strRef>
              <c:f>Sheet1!$B$6:$B$8</c:f>
              <c:strCache>
                <c:ptCount val="3"/>
                <c:pt idx="0">
                  <c:v>Small</c:v>
                </c:pt>
                <c:pt idx="1">
                  <c:v>Medium</c:v>
                </c:pt>
                <c:pt idx="2">
                  <c:v>Large</c:v>
                </c:pt>
              </c:strCache>
            </c:strRef>
          </c:cat>
          <c:val>
            <c:numRef>
              <c:f>Sheet1!$E$6:$E$8</c:f>
              <c:numCache>
                <c:formatCode>General</c:formatCode>
                <c:ptCount val="3"/>
                <c:pt idx="0">
                  <c:v>12.52</c:v>
                </c:pt>
                <c:pt idx="1">
                  <c:v>10.65</c:v>
                </c:pt>
                <c:pt idx="2">
                  <c:v>13.87</c:v>
                </c:pt>
              </c:numCache>
            </c:numRef>
          </c:val>
        </c:ser>
        <c:dLbls>
          <c:showLegendKey val="0"/>
          <c:showVal val="0"/>
          <c:showCatName val="0"/>
          <c:showSerName val="0"/>
          <c:showPercent val="0"/>
          <c:showBubbleSize val="0"/>
        </c:dLbls>
        <c:gapWidth val="150"/>
        <c:overlap val="100"/>
        <c:axId val="573261016"/>
        <c:axId val="573261800"/>
      </c:barChart>
      <c:catAx>
        <c:axId val="573261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crossAx val="573261800"/>
        <c:crosses val="autoZero"/>
        <c:auto val="1"/>
        <c:lblAlgn val="ctr"/>
        <c:lblOffset val="100"/>
        <c:noMultiLvlLbl val="0"/>
      </c:catAx>
      <c:valAx>
        <c:axId val="573261800"/>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crossAx val="57326101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1"/>
          <c:order val="0"/>
          <c:tx>
            <c:v>Atlantic</c:v>
          </c:tx>
          <c:spPr>
            <a:ln w="28575" cap="rnd">
              <a:solidFill>
                <a:schemeClr val="tx2">
                  <a:lumMod val="60000"/>
                  <a:lumOff val="40000"/>
                </a:schemeClr>
              </a:solidFill>
              <a:round/>
            </a:ln>
            <a:effectLst/>
          </c:spPr>
          <c:marker>
            <c:symbol val="circle"/>
            <c:size val="5"/>
            <c:spPr>
              <a:solidFill>
                <a:schemeClr val="tx2">
                  <a:lumMod val="60000"/>
                  <a:lumOff val="40000"/>
                </a:schemeClr>
              </a:solidFill>
              <a:ln w="9525">
                <a:solidFill>
                  <a:srgbClr val="00B0F0"/>
                </a:solidFill>
              </a:ln>
              <a:effectLst/>
            </c:spPr>
          </c:marker>
          <c:errBars>
            <c:errDir val="y"/>
            <c:errBarType val="both"/>
            <c:errValType val="cust"/>
            <c:noEndCap val="0"/>
            <c:plus>
              <c:numRef>
                <c:f>[depth_mortality4.xls]v!$L$2:$L$8</c:f>
                <c:numCache>
                  <c:formatCode>General</c:formatCode>
                  <c:ptCount val="7"/>
                  <c:pt idx="0">
                    <c:v>0.18864386320859161</c:v>
                  </c:pt>
                  <c:pt idx="1">
                    <c:v>0.18961021432507125</c:v>
                  </c:pt>
                  <c:pt idx="2">
                    <c:v>0.1932752742312337</c:v>
                  </c:pt>
                  <c:pt idx="3">
                    <c:v>0.21094995908997377</c:v>
                  </c:pt>
                  <c:pt idx="4">
                    <c:v>0.21255407873163359</c:v>
                  </c:pt>
                  <c:pt idx="5">
                    <c:v>0.2087605550375127</c:v>
                  </c:pt>
                  <c:pt idx="6">
                    <c:v>0.21595727619282221</c:v>
                  </c:pt>
                </c:numCache>
              </c:numRef>
            </c:plus>
            <c:minus>
              <c:numRef>
                <c:f>[depth_mortality4.xls]v!$L$2:$L$8</c:f>
                <c:numCache>
                  <c:formatCode>General</c:formatCode>
                  <c:ptCount val="7"/>
                  <c:pt idx="0">
                    <c:v>0.18864386320859161</c:v>
                  </c:pt>
                  <c:pt idx="1">
                    <c:v>0.18961021432507125</c:v>
                  </c:pt>
                  <c:pt idx="2">
                    <c:v>0.1932752742312337</c:v>
                  </c:pt>
                  <c:pt idx="3">
                    <c:v>0.21094995908997377</c:v>
                  </c:pt>
                  <c:pt idx="4">
                    <c:v>0.21255407873163359</c:v>
                  </c:pt>
                  <c:pt idx="5">
                    <c:v>0.2087605550375127</c:v>
                  </c:pt>
                  <c:pt idx="6">
                    <c:v>0.21595727619282221</c:v>
                  </c:pt>
                </c:numCache>
              </c:numRef>
            </c:minus>
            <c:spPr>
              <a:noFill/>
              <a:ln w="9525" cap="flat" cmpd="sng" algn="ctr">
                <a:solidFill>
                  <a:schemeClr val="tx2">
                    <a:lumMod val="60000"/>
                    <a:lumOff val="40000"/>
                  </a:schemeClr>
                </a:solidFill>
                <a:prstDash val="solid"/>
                <a:round/>
              </a:ln>
              <a:effectLst/>
            </c:spPr>
          </c:errBars>
          <c:cat>
            <c:strRef>
              <c:f>[depth_mortality4.xls]v!$C$10:$C$18</c:f>
              <c:strCache>
                <c:ptCount val="9"/>
                <c:pt idx="0">
                  <c:v>0-9</c:v>
                </c:pt>
                <c:pt idx="1">
                  <c:v>10-19</c:v>
                </c:pt>
                <c:pt idx="2">
                  <c:v>20-29</c:v>
                </c:pt>
                <c:pt idx="3">
                  <c:v>30-39</c:v>
                </c:pt>
                <c:pt idx="4">
                  <c:v>40-49</c:v>
                </c:pt>
                <c:pt idx="5">
                  <c:v>50-59</c:v>
                </c:pt>
                <c:pt idx="6">
                  <c:v>60-69</c:v>
                </c:pt>
                <c:pt idx="7">
                  <c:v>70-79</c:v>
                </c:pt>
                <c:pt idx="8">
                  <c:v>80+</c:v>
                </c:pt>
              </c:strCache>
            </c:strRef>
          </c:cat>
          <c:val>
            <c:numRef>
              <c:f>[depth_mortality4.xls]v!$J$2:$J$8</c:f>
              <c:numCache>
                <c:formatCode>General</c:formatCode>
                <c:ptCount val="7"/>
                <c:pt idx="0">
                  <c:v>0.25896969696969696</c:v>
                </c:pt>
                <c:pt idx="1">
                  <c:v>0.28228965517241383</c:v>
                </c:pt>
                <c:pt idx="2">
                  <c:v>0.29746938775510207</c:v>
                </c:pt>
                <c:pt idx="3">
                  <c:v>0.31611267605633808</c:v>
                </c:pt>
                <c:pt idx="4">
                  <c:v>0.34144221105527639</c:v>
                </c:pt>
                <c:pt idx="5">
                  <c:v>0.3271129032258065</c:v>
                </c:pt>
                <c:pt idx="6">
                  <c:v>0.32512500000000005</c:v>
                </c:pt>
              </c:numCache>
            </c:numRef>
          </c:val>
          <c:smooth val="0"/>
        </c:ser>
        <c:ser>
          <c:idx val="0"/>
          <c:order val="1"/>
          <c:tx>
            <c:v>Gulf</c:v>
          </c:tx>
          <c:spPr>
            <a:ln w="28575" cap="rnd">
              <a:solidFill>
                <a:schemeClr val="tx1">
                  <a:lumMod val="65000"/>
                  <a:lumOff val="35000"/>
                </a:schemeClr>
              </a:solidFill>
              <a:round/>
            </a:ln>
            <a:effectLst/>
          </c:spPr>
          <c:marker>
            <c:symbol val="circle"/>
            <c:size val="5"/>
            <c:spPr>
              <a:solidFill>
                <a:schemeClr val="tx1"/>
              </a:solidFill>
              <a:ln w="9525">
                <a:solidFill>
                  <a:schemeClr val="tx1"/>
                </a:solidFill>
              </a:ln>
              <a:effectLst/>
            </c:spPr>
          </c:marker>
          <c:errBars>
            <c:errDir val="y"/>
            <c:errBarType val="both"/>
            <c:errValType val="cust"/>
            <c:noEndCap val="0"/>
            <c:plus>
              <c:numRef>
                <c:f>[depth_mortality4.xls]v!$L$10:$L$18</c:f>
                <c:numCache>
                  <c:formatCode>General</c:formatCode>
                  <c:ptCount val="9"/>
                  <c:pt idx="0">
                    <c:v>9.774885000136227E-2</c:v>
                  </c:pt>
                  <c:pt idx="1">
                    <c:v>8.0473643380451765E-2</c:v>
                  </c:pt>
                  <c:pt idx="2">
                    <c:v>9.008391496574919E-2</c:v>
                  </c:pt>
                  <c:pt idx="3">
                    <c:v>9.3828158795870142E-2</c:v>
                  </c:pt>
                  <c:pt idx="4">
                    <c:v>9.8225553547868327E-2</c:v>
                  </c:pt>
                  <c:pt idx="5">
                    <c:v>9.889009089126885E-2</c:v>
                  </c:pt>
                  <c:pt idx="6">
                    <c:v>9.4947089330636197E-2</c:v>
                  </c:pt>
                  <c:pt idx="7">
                    <c:v>0.1033363873194941</c:v>
                  </c:pt>
                  <c:pt idx="8">
                    <c:v>9.1220426605459426E-2</c:v>
                  </c:pt>
                </c:numCache>
              </c:numRef>
            </c:plus>
            <c:minus>
              <c:numRef>
                <c:f>[depth_mortality4.xls]v!$L$10:$L$18</c:f>
                <c:numCache>
                  <c:formatCode>General</c:formatCode>
                  <c:ptCount val="9"/>
                  <c:pt idx="0">
                    <c:v>9.774885000136227E-2</c:v>
                  </c:pt>
                  <c:pt idx="1">
                    <c:v>8.0473643380451765E-2</c:v>
                  </c:pt>
                  <c:pt idx="2">
                    <c:v>9.008391496574919E-2</c:v>
                  </c:pt>
                  <c:pt idx="3">
                    <c:v>9.3828158795870142E-2</c:v>
                  </c:pt>
                  <c:pt idx="4">
                    <c:v>9.8225553547868327E-2</c:v>
                  </c:pt>
                  <c:pt idx="5">
                    <c:v>9.889009089126885E-2</c:v>
                  </c:pt>
                  <c:pt idx="6">
                    <c:v>9.4947089330636197E-2</c:v>
                  </c:pt>
                  <c:pt idx="7">
                    <c:v>0.1033363873194941</c:v>
                  </c:pt>
                  <c:pt idx="8">
                    <c:v>9.1220426605459426E-2</c:v>
                  </c:pt>
                </c:numCache>
              </c:numRef>
            </c:minus>
            <c:spPr>
              <a:ln w="3175">
                <a:solidFill>
                  <a:srgbClr val="333333"/>
                </a:solidFill>
                <a:prstDash val="solid"/>
              </a:ln>
            </c:spPr>
          </c:errBars>
          <c:cat>
            <c:strRef>
              <c:f>[depth_mortality4.xls]v!$C$10:$C$18</c:f>
              <c:strCache>
                <c:ptCount val="9"/>
                <c:pt idx="0">
                  <c:v>0-9</c:v>
                </c:pt>
                <c:pt idx="1">
                  <c:v>10-19</c:v>
                </c:pt>
                <c:pt idx="2">
                  <c:v>20-29</c:v>
                </c:pt>
                <c:pt idx="3">
                  <c:v>30-39</c:v>
                </c:pt>
                <c:pt idx="4">
                  <c:v>40-49</c:v>
                </c:pt>
                <c:pt idx="5">
                  <c:v>50-59</c:v>
                </c:pt>
                <c:pt idx="6">
                  <c:v>60-69</c:v>
                </c:pt>
                <c:pt idx="7">
                  <c:v>70-79</c:v>
                </c:pt>
                <c:pt idx="8">
                  <c:v>80+</c:v>
                </c:pt>
              </c:strCache>
            </c:strRef>
          </c:cat>
          <c:val>
            <c:numRef>
              <c:f>[depth_mortality4.xls]v!$J$10:$J$18</c:f>
              <c:numCache>
                <c:formatCode>General</c:formatCode>
                <c:ptCount val="9"/>
                <c:pt idx="0">
                  <c:v>0.30062727272727274</c:v>
                </c:pt>
                <c:pt idx="1">
                  <c:v>0.18407142857142858</c:v>
                </c:pt>
                <c:pt idx="2">
                  <c:v>0.22378324413338826</c:v>
                </c:pt>
                <c:pt idx="3">
                  <c:v>0.25111407721574253</c:v>
                </c:pt>
                <c:pt idx="4">
                  <c:v>0.29468787202380958</c:v>
                </c:pt>
                <c:pt idx="5">
                  <c:v>0.30538081805359668</c:v>
                </c:pt>
                <c:pt idx="6">
                  <c:v>0.33646511627906978</c:v>
                </c:pt>
                <c:pt idx="7">
                  <c:v>0.32858904109589043</c:v>
                </c:pt>
                <c:pt idx="8">
                  <c:v>0.39606451612903226</c:v>
                </c:pt>
              </c:numCache>
            </c:numRef>
          </c:val>
          <c:smooth val="0"/>
        </c:ser>
        <c:dLbls>
          <c:showLegendKey val="0"/>
          <c:showVal val="0"/>
          <c:showCatName val="0"/>
          <c:showSerName val="0"/>
          <c:showPercent val="0"/>
          <c:showBubbleSize val="0"/>
        </c:dLbls>
        <c:marker val="1"/>
        <c:smooth val="0"/>
        <c:axId val="391742944"/>
        <c:axId val="391741376"/>
      </c:lineChart>
      <c:catAx>
        <c:axId val="391742944"/>
        <c:scaling>
          <c:orientation val="minMax"/>
        </c:scaling>
        <c:delete val="0"/>
        <c:axPos val="b"/>
        <c:title>
          <c:tx>
            <c:rich>
              <a:bodyPr/>
              <a:lstStyle/>
              <a:p>
                <a:pPr>
                  <a:defRPr sz="2000" b="0"/>
                </a:pPr>
                <a:r>
                  <a:rPr lang="en-US" sz="2000" b="0"/>
                  <a:t>Depth (m)</a:t>
                </a:r>
              </a:p>
            </c:rich>
          </c:tx>
          <c:layout/>
          <c:overlay val="0"/>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391741376"/>
        <c:crosses val="autoZero"/>
        <c:auto val="1"/>
        <c:lblAlgn val="ctr"/>
        <c:lblOffset val="100"/>
        <c:noMultiLvlLbl val="0"/>
      </c:catAx>
      <c:valAx>
        <c:axId val="391741376"/>
        <c:scaling>
          <c:orientation val="minMax"/>
        </c:scaling>
        <c:delete val="0"/>
        <c:axPos val="l"/>
        <c:title>
          <c:tx>
            <c:rich>
              <a:bodyPr/>
              <a:lstStyle/>
              <a:p>
                <a:pPr>
                  <a:defRPr sz="1800" b="0"/>
                </a:pPr>
                <a:r>
                  <a:rPr lang="en-US" sz="1800" b="0"/>
                  <a:t>M</a:t>
                </a:r>
              </a:p>
            </c:rich>
          </c:tx>
          <c:layout/>
          <c:overlay val="0"/>
        </c:title>
        <c:numFmt formatCode="General" sourceLinked="1"/>
        <c:majorTickMark val="none"/>
        <c:minorTickMark val="none"/>
        <c:tickLblPos val="nextTo"/>
        <c:spPr>
          <a:ln w="6350">
            <a:noFill/>
          </a:ln>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91742944"/>
        <c:crosses val="autoZero"/>
        <c:crossBetween val="between"/>
      </c:valAx>
      <c:spPr>
        <a:noFill/>
        <a:ln w="25400">
          <a:noFill/>
        </a:ln>
      </c:spPr>
    </c:plotArea>
    <c:legend>
      <c:legendPos val="r"/>
      <c:layout/>
      <c:overlay val="0"/>
      <c:spPr>
        <a:noFill/>
        <a:ln w="25400">
          <a:noFill/>
        </a:ln>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ysClr val="windowText" lastClr="000000"/>
                </a:solidFill>
                <a:latin typeface="+mn-lt"/>
                <a:ea typeface="+mn-ea"/>
                <a:cs typeface="+mn-cs"/>
              </a:defRPr>
            </a:pPr>
            <a:r>
              <a:rPr lang="en-US" sz="2000" dirty="0" smtClean="0">
                <a:solidFill>
                  <a:sysClr val="windowText" lastClr="000000"/>
                </a:solidFill>
              </a:rPr>
              <a:t>Shallow </a:t>
            </a:r>
            <a:r>
              <a:rPr lang="en-US" sz="2000" dirty="0">
                <a:solidFill>
                  <a:sysClr val="windowText" lastClr="000000"/>
                </a:solidFill>
              </a:rPr>
              <a:t>(&lt;30 meters)</a:t>
            </a:r>
          </a:p>
        </c:rich>
      </c:tx>
      <c:layout/>
      <c:overlay val="0"/>
      <c:spPr>
        <a:noFill/>
        <a:ln>
          <a:noFill/>
        </a:ln>
        <a:effectLst/>
      </c:spPr>
      <c:txPr>
        <a:bodyPr rot="0" spcFirstLastPara="1" vertOverflow="ellipsis" vert="horz" wrap="square" anchor="ctr" anchorCtr="1"/>
        <a:lstStyle/>
        <a:p>
          <a:pPr>
            <a:defRPr sz="2000" b="0" i="0" u="none" strike="noStrike" kern="1200" spc="0" baseline="0">
              <a:solidFill>
                <a:sysClr val="windowText" lastClr="000000"/>
              </a:solidFill>
              <a:latin typeface="+mn-lt"/>
              <a:ea typeface="+mn-ea"/>
              <a:cs typeface="+mn-cs"/>
            </a:defRPr>
          </a:pPr>
          <a:endParaRPr lang="en-US"/>
        </a:p>
      </c:txPr>
    </c:title>
    <c:autoTitleDeleted val="0"/>
    <c:plotArea>
      <c:layout/>
      <c:barChart>
        <c:barDir val="col"/>
        <c:grouping val="percentStacked"/>
        <c:varyColors val="0"/>
        <c:ser>
          <c:idx val="0"/>
          <c:order val="0"/>
          <c:tx>
            <c:v>Unvented</c:v>
          </c:tx>
          <c:spPr>
            <a:solidFill>
              <a:schemeClr val="tx1"/>
            </a:solidFill>
            <a:ln>
              <a:solidFill>
                <a:schemeClr val="tx1"/>
              </a:solidFill>
            </a:ln>
            <a:effectLst/>
          </c:spPr>
          <c:invertIfNegative val="0"/>
          <c:cat>
            <c:strRef>
              <c:f>Sheet1!$B$15:$B$17</c:f>
              <c:strCache>
                <c:ptCount val="3"/>
                <c:pt idx="0">
                  <c:v>Small</c:v>
                </c:pt>
                <c:pt idx="1">
                  <c:v>Medium</c:v>
                </c:pt>
                <c:pt idx="2">
                  <c:v>Large</c:v>
                </c:pt>
              </c:strCache>
            </c:strRef>
          </c:cat>
          <c:val>
            <c:numRef>
              <c:f>Sheet1!$C$15:$C$17</c:f>
              <c:numCache>
                <c:formatCode>General</c:formatCode>
                <c:ptCount val="3"/>
                <c:pt idx="0">
                  <c:v>21.5</c:v>
                </c:pt>
                <c:pt idx="1">
                  <c:v>17.239999999999998</c:v>
                </c:pt>
                <c:pt idx="2">
                  <c:v>6.09</c:v>
                </c:pt>
              </c:numCache>
            </c:numRef>
          </c:val>
        </c:ser>
        <c:ser>
          <c:idx val="1"/>
          <c:order val="1"/>
          <c:tx>
            <c:v>Vented</c:v>
          </c:tx>
          <c:spPr>
            <a:solidFill>
              <a:schemeClr val="bg1">
                <a:lumMod val="75000"/>
              </a:schemeClr>
            </a:solidFill>
            <a:ln>
              <a:solidFill>
                <a:schemeClr val="bg1">
                  <a:lumMod val="50000"/>
                </a:schemeClr>
              </a:solidFill>
            </a:ln>
            <a:effectLst/>
          </c:spPr>
          <c:invertIfNegative val="0"/>
          <c:cat>
            <c:strRef>
              <c:f>Sheet1!$B$15:$B$17</c:f>
              <c:strCache>
                <c:ptCount val="3"/>
                <c:pt idx="0">
                  <c:v>Small</c:v>
                </c:pt>
                <c:pt idx="1">
                  <c:v>Medium</c:v>
                </c:pt>
                <c:pt idx="2">
                  <c:v>Large</c:v>
                </c:pt>
              </c:strCache>
            </c:strRef>
          </c:cat>
          <c:val>
            <c:numRef>
              <c:f>Sheet1!$D$15:$D$17</c:f>
              <c:numCache>
                <c:formatCode>General</c:formatCode>
                <c:ptCount val="3"/>
                <c:pt idx="0">
                  <c:v>60.38</c:v>
                </c:pt>
                <c:pt idx="1">
                  <c:v>68.95</c:v>
                </c:pt>
                <c:pt idx="2">
                  <c:v>64.260000000000005</c:v>
                </c:pt>
              </c:numCache>
            </c:numRef>
          </c:val>
        </c:ser>
        <c:ser>
          <c:idx val="2"/>
          <c:order val="2"/>
          <c:tx>
            <c:v>Impaired</c:v>
          </c:tx>
          <c:spPr>
            <a:solidFill>
              <a:schemeClr val="bg1">
                <a:lumMod val="95000"/>
              </a:schemeClr>
            </a:solidFill>
            <a:ln>
              <a:solidFill>
                <a:schemeClr val="bg1">
                  <a:lumMod val="50000"/>
                </a:schemeClr>
              </a:solidFill>
            </a:ln>
            <a:effectLst/>
          </c:spPr>
          <c:invertIfNegative val="0"/>
          <c:cat>
            <c:strRef>
              <c:f>Sheet1!$B$15:$B$17</c:f>
              <c:strCache>
                <c:ptCount val="3"/>
                <c:pt idx="0">
                  <c:v>Small</c:v>
                </c:pt>
                <c:pt idx="1">
                  <c:v>Medium</c:v>
                </c:pt>
                <c:pt idx="2">
                  <c:v>Large</c:v>
                </c:pt>
              </c:strCache>
            </c:strRef>
          </c:cat>
          <c:val>
            <c:numRef>
              <c:f>Sheet1!$E$15:$E$17</c:f>
              <c:numCache>
                <c:formatCode>General</c:formatCode>
                <c:ptCount val="3"/>
                <c:pt idx="0">
                  <c:v>18.12</c:v>
                </c:pt>
                <c:pt idx="1">
                  <c:v>18.5</c:v>
                </c:pt>
                <c:pt idx="2">
                  <c:v>19.2</c:v>
                </c:pt>
              </c:numCache>
            </c:numRef>
          </c:val>
        </c:ser>
        <c:dLbls>
          <c:showLegendKey val="0"/>
          <c:showVal val="0"/>
          <c:showCatName val="0"/>
          <c:showSerName val="0"/>
          <c:showPercent val="0"/>
          <c:showBubbleSize val="0"/>
        </c:dLbls>
        <c:gapWidth val="150"/>
        <c:overlap val="100"/>
        <c:axId val="573213584"/>
        <c:axId val="573212016"/>
      </c:barChart>
      <c:catAx>
        <c:axId val="573213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crossAx val="573212016"/>
        <c:crosses val="autoZero"/>
        <c:auto val="1"/>
        <c:lblAlgn val="ctr"/>
        <c:lblOffset val="100"/>
        <c:noMultiLvlLbl val="0"/>
      </c:catAx>
      <c:valAx>
        <c:axId val="573212016"/>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crossAx val="57321358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v>Flat circle hook</c:v>
          </c:tx>
          <c:spPr>
            <a:solidFill>
              <a:schemeClr val="bg1">
                <a:lumMod val="95000"/>
              </a:schemeClr>
            </a:solidFill>
            <a:ln>
              <a:solidFill>
                <a:schemeClr val="bg1">
                  <a:lumMod val="50000"/>
                </a:schemeClr>
              </a:solidFill>
            </a:ln>
            <a:effectLst/>
          </c:spPr>
          <c:invertIfNegative val="0"/>
          <c:cat>
            <c:strRef>
              <c:f>e!$J$1:$P$1</c:f>
              <c:strCache>
                <c:ptCount val="7"/>
                <c:pt idx="0">
                  <c:v>Atlantic charter</c:v>
                </c:pt>
                <c:pt idx="1">
                  <c:v>Atlantic headboat</c:v>
                </c:pt>
                <c:pt idx="2">
                  <c:v>N. Gulf charter</c:v>
                </c:pt>
                <c:pt idx="3">
                  <c:v>N. Gulf headboat</c:v>
                </c:pt>
                <c:pt idx="4">
                  <c:v>C. Gulf charter</c:v>
                </c:pt>
                <c:pt idx="5">
                  <c:v>C. Gulf headboat</c:v>
                </c:pt>
                <c:pt idx="6">
                  <c:v>C. Gulf multi-day</c:v>
                </c:pt>
              </c:strCache>
            </c:strRef>
          </c:cat>
          <c:val>
            <c:numRef>
              <c:f>e!$J$2:$P$2</c:f>
              <c:numCache>
                <c:formatCode>General</c:formatCode>
                <c:ptCount val="7"/>
                <c:pt idx="0">
                  <c:v>600</c:v>
                </c:pt>
                <c:pt idx="1">
                  <c:v>101</c:v>
                </c:pt>
                <c:pt idx="2">
                  <c:v>6651</c:v>
                </c:pt>
                <c:pt idx="3">
                  <c:v>4661</c:v>
                </c:pt>
                <c:pt idx="4">
                  <c:v>355</c:v>
                </c:pt>
                <c:pt idx="5">
                  <c:v>305</c:v>
                </c:pt>
                <c:pt idx="6">
                  <c:v>709</c:v>
                </c:pt>
              </c:numCache>
            </c:numRef>
          </c:val>
        </c:ser>
        <c:ser>
          <c:idx val="1"/>
          <c:order val="1"/>
          <c:tx>
            <c:v>Offset circle hook</c:v>
          </c:tx>
          <c:spPr>
            <a:solidFill>
              <a:schemeClr val="bg1">
                <a:lumMod val="75000"/>
              </a:schemeClr>
            </a:solidFill>
            <a:ln>
              <a:solidFill>
                <a:schemeClr val="bg1">
                  <a:lumMod val="50000"/>
                </a:schemeClr>
              </a:solidFill>
            </a:ln>
            <a:effectLst/>
          </c:spPr>
          <c:invertIfNegative val="0"/>
          <c:cat>
            <c:strRef>
              <c:f>e!$J$1:$P$1</c:f>
              <c:strCache>
                <c:ptCount val="7"/>
                <c:pt idx="0">
                  <c:v>Atlantic charter</c:v>
                </c:pt>
                <c:pt idx="1">
                  <c:v>Atlantic headboat</c:v>
                </c:pt>
                <c:pt idx="2">
                  <c:v>N. Gulf charter</c:v>
                </c:pt>
                <c:pt idx="3">
                  <c:v>N. Gulf headboat</c:v>
                </c:pt>
                <c:pt idx="4">
                  <c:v>C. Gulf charter</c:v>
                </c:pt>
                <c:pt idx="5">
                  <c:v>C. Gulf headboat</c:v>
                </c:pt>
                <c:pt idx="6">
                  <c:v>C. Gulf multi-day</c:v>
                </c:pt>
              </c:strCache>
            </c:strRef>
          </c:cat>
          <c:val>
            <c:numRef>
              <c:f>e!$J$3:$P$3</c:f>
              <c:numCache>
                <c:formatCode>General</c:formatCode>
                <c:ptCount val="7"/>
                <c:pt idx="0">
                  <c:v>215</c:v>
                </c:pt>
                <c:pt idx="1">
                  <c:v>1386</c:v>
                </c:pt>
                <c:pt idx="2">
                  <c:v>607</c:v>
                </c:pt>
                <c:pt idx="3">
                  <c:v>595</c:v>
                </c:pt>
                <c:pt idx="4">
                  <c:v>5</c:v>
                </c:pt>
                <c:pt idx="6">
                  <c:v>5</c:v>
                </c:pt>
              </c:numCache>
            </c:numRef>
          </c:val>
        </c:ser>
        <c:ser>
          <c:idx val="2"/>
          <c:order val="2"/>
          <c:tx>
            <c:v>Flat J hook</c:v>
          </c:tx>
          <c:spPr>
            <a:solidFill>
              <a:schemeClr val="tx1">
                <a:lumMod val="50000"/>
                <a:lumOff val="50000"/>
              </a:schemeClr>
            </a:solidFill>
            <a:ln>
              <a:solidFill>
                <a:schemeClr val="tx1">
                  <a:lumMod val="75000"/>
                  <a:lumOff val="25000"/>
                </a:schemeClr>
              </a:solidFill>
            </a:ln>
            <a:effectLst/>
          </c:spPr>
          <c:invertIfNegative val="0"/>
          <c:cat>
            <c:strRef>
              <c:f>e!$J$1:$P$1</c:f>
              <c:strCache>
                <c:ptCount val="7"/>
                <c:pt idx="0">
                  <c:v>Atlantic charter</c:v>
                </c:pt>
                <c:pt idx="1">
                  <c:v>Atlantic headboat</c:v>
                </c:pt>
                <c:pt idx="2">
                  <c:v>N. Gulf charter</c:v>
                </c:pt>
                <c:pt idx="3">
                  <c:v>N. Gulf headboat</c:v>
                </c:pt>
                <c:pt idx="4">
                  <c:v>C. Gulf charter</c:v>
                </c:pt>
                <c:pt idx="5">
                  <c:v>C. Gulf headboat</c:v>
                </c:pt>
                <c:pt idx="6">
                  <c:v>C. Gulf multi-day</c:v>
                </c:pt>
              </c:strCache>
            </c:strRef>
          </c:cat>
          <c:val>
            <c:numRef>
              <c:f>e!$J$4:$P$4</c:f>
              <c:numCache>
                <c:formatCode>General</c:formatCode>
                <c:ptCount val="7"/>
                <c:pt idx="0">
                  <c:v>105</c:v>
                </c:pt>
                <c:pt idx="1">
                  <c:v>94</c:v>
                </c:pt>
                <c:pt idx="2">
                  <c:v>311</c:v>
                </c:pt>
                <c:pt idx="3">
                  <c:v>1</c:v>
                </c:pt>
                <c:pt idx="4">
                  <c:v>2</c:v>
                </c:pt>
                <c:pt idx="5">
                  <c:v>62</c:v>
                </c:pt>
                <c:pt idx="6">
                  <c:v>793</c:v>
                </c:pt>
              </c:numCache>
            </c:numRef>
          </c:val>
        </c:ser>
        <c:ser>
          <c:idx val="3"/>
          <c:order val="3"/>
          <c:tx>
            <c:v>Offset J hook</c:v>
          </c:tx>
          <c:spPr>
            <a:solidFill>
              <a:schemeClr val="tx1"/>
            </a:solidFill>
            <a:ln>
              <a:solidFill>
                <a:schemeClr val="tx1">
                  <a:lumMod val="75000"/>
                  <a:lumOff val="25000"/>
                </a:schemeClr>
              </a:solidFill>
            </a:ln>
            <a:effectLst/>
          </c:spPr>
          <c:invertIfNegative val="0"/>
          <c:cat>
            <c:strRef>
              <c:f>e!$J$1:$P$1</c:f>
              <c:strCache>
                <c:ptCount val="7"/>
                <c:pt idx="0">
                  <c:v>Atlantic charter</c:v>
                </c:pt>
                <c:pt idx="1">
                  <c:v>Atlantic headboat</c:v>
                </c:pt>
                <c:pt idx="2">
                  <c:v>N. Gulf charter</c:v>
                </c:pt>
                <c:pt idx="3">
                  <c:v>N. Gulf headboat</c:v>
                </c:pt>
                <c:pt idx="4">
                  <c:v>C. Gulf charter</c:v>
                </c:pt>
                <c:pt idx="5">
                  <c:v>C. Gulf headboat</c:v>
                </c:pt>
                <c:pt idx="6">
                  <c:v>C. Gulf multi-day</c:v>
                </c:pt>
              </c:strCache>
            </c:strRef>
          </c:cat>
          <c:val>
            <c:numRef>
              <c:f>e!$J$5:$P$5</c:f>
              <c:numCache>
                <c:formatCode>General</c:formatCode>
                <c:ptCount val="7"/>
                <c:pt idx="0">
                  <c:v>89</c:v>
                </c:pt>
                <c:pt idx="1">
                  <c:v>1141</c:v>
                </c:pt>
                <c:pt idx="6">
                  <c:v>7</c:v>
                </c:pt>
              </c:numCache>
            </c:numRef>
          </c:val>
        </c:ser>
        <c:dLbls>
          <c:showLegendKey val="0"/>
          <c:showVal val="0"/>
          <c:showCatName val="0"/>
          <c:showSerName val="0"/>
          <c:showPercent val="0"/>
          <c:showBubbleSize val="0"/>
        </c:dLbls>
        <c:gapWidth val="150"/>
        <c:overlap val="100"/>
        <c:axId val="515274712"/>
        <c:axId val="514948488"/>
      </c:barChart>
      <c:catAx>
        <c:axId val="515274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514948488"/>
        <c:crosses val="autoZero"/>
        <c:auto val="1"/>
        <c:lblAlgn val="ctr"/>
        <c:lblOffset val="100"/>
        <c:noMultiLvlLbl val="0"/>
      </c:catAx>
      <c:valAx>
        <c:axId val="5149484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dirty="0" smtClean="0"/>
                  <a:t>Percent of Observed</a:t>
                </a:r>
                <a:r>
                  <a:rPr lang="en-US" sz="1800" baseline="0" dirty="0" smtClean="0"/>
                  <a:t> Discards</a:t>
                </a:r>
                <a:endParaRPr lang="en-US" sz="1800" dirty="0"/>
              </a:p>
            </c:rich>
          </c:tx>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515274712"/>
        <c:crosses val="autoZero"/>
        <c:crossBetween val="between"/>
        <c:majorUnit val="0.2"/>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noFill/>
              <a:round/>
            </a:ln>
            <a:effectLst/>
          </c:spPr>
          <c:marker>
            <c:symbol val="circle"/>
            <c:size val="10"/>
            <c:spPr>
              <a:solidFill>
                <a:schemeClr val="tx1"/>
              </a:solidFill>
              <a:ln w="9525">
                <a:noFill/>
              </a:ln>
              <a:effectLst/>
            </c:spPr>
          </c:marker>
          <c:errBars>
            <c:errDir val="y"/>
            <c:errBarType val="both"/>
            <c:errValType val="cust"/>
            <c:noEndCap val="0"/>
            <c:plus>
              <c:numRef>
                <c:f>Hooks!$C$2:$C$4</c:f>
                <c:numCache>
                  <c:formatCode>General</c:formatCode>
                  <c:ptCount val="3"/>
                  <c:pt idx="0">
                    <c:v>0.16500000000000004</c:v>
                  </c:pt>
                  <c:pt idx="1">
                    <c:v>0.42099999999999982</c:v>
                  </c:pt>
                  <c:pt idx="2">
                    <c:v>0.60400000000000009</c:v>
                  </c:pt>
                </c:numCache>
              </c:numRef>
            </c:plus>
            <c:minus>
              <c:numRef>
                <c:f>Hooks!$C$2:$C$4</c:f>
                <c:numCache>
                  <c:formatCode>General</c:formatCode>
                  <c:ptCount val="3"/>
                  <c:pt idx="0">
                    <c:v>0.16500000000000004</c:v>
                  </c:pt>
                  <c:pt idx="1">
                    <c:v>0.42099999999999982</c:v>
                  </c:pt>
                  <c:pt idx="2">
                    <c:v>0.60400000000000009</c:v>
                  </c:pt>
                </c:numCache>
              </c:numRef>
            </c:minus>
            <c:spPr>
              <a:noFill/>
              <a:ln w="9525" cap="flat" cmpd="sng" algn="ctr">
                <a:solidFill>
                  <a:schemeClr val="tx1">
                    <a:lumMod val="65000"/>
                    <a:lumOff val="35000"/>
                  </a:schemeClr>
                </a:solidFill>
                <a:round/>
              </a:ln>
              <a:effectLst/>
            </c:spPr>
          </c:errBars>
          <c:cat>
            <c:strRef>
              <c:f>Hooks!$A$2:$A$4</c:f>
              <c:strCache>
                <c:ptCount val="3"/>
                <c:pt idx="0">
                  <c:v>Offset circle</c:v>
                </c:pt>
                <c:pt idx="1">
                  <c:v>Flat J</c:v>
                </c:pt>
                <c:pt idx="2">
                  <c:v>Offset J</c:v>
                </c:pt>
              </c:strCache>
            </c:strRef>
          </c:cat>
          <c:val>
            <c:numRef>
              <c:f>Hooks!$B$2:$B$4</c:f>
              <c:numCache>
                <c:formatCode>General</c:formatCode>
                <c:ptCount val="3"/>
                <c:pt idx="0">
                  <c:v>1.2110000000000001</c:v>
                </c:pt>
                <c:pt idx="1">
                  <c:v>2.524</c:v>
                </c:pt>
                <c:pt idx="2">
                  <c:v>3.851</c:v>
                </c:pt>
              </c:numCache>
            </c:numRef>
          </c:val>
          <c:smooth val="0"/>
        </c:ser>
        <c:dLbls>
          <c:showLegendKey val="0"/>
          <c:showVal val="0"/>
          <c:showCatName val="0"/>
          <c:showSerName val="0"/>
          <c:showPercent val="0"/>
          <c:showBubbleSize val="0"/>
        </c:dLbls>
        <c:marker val="1"/>
        <c:smooth val="0"/>
        <c:axId val="614273688"/>
        <c:axId val="614281920"/>
      </c:lineChart>
      <c:catAx>
        <c:axId val="614273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crossAx val="614281920"/>
        <c:crosses val="autoZero"/>
        <c:auto val="1"/>
        <c:lblAlgn val="ctr"/>
        <c:lblOffset val="100"/>
        <c:noMultiLvlLbl val="0"/>
      </c:catAx>
      <c:valAx>
        <c:axId val="614281920"/>
        <c:scaling>
          <c:orientation val="minMax"/>
        </c:scaling>
        <c:delete val="0"/>
        <c:axPos val="l"/>
        <c:title>
          <c:tx>
            <c:rich>
              <a:bodyPr rot="-540000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r>
                  <a:rPr lang="en-US" sz="2400" b="1" dirty="0"/>
                  <a:t>Odds </a:t>
                </a:r>
                <a:r>
                  <a:rPr lang="en-US" sz="2400" b="1" dirty="0" smtClean="0"/>
                  <a:t>of bad hook set</a:t>
                </a:r>
                <a:endParaRPr lang="en-US" sz="2400" b="1" dirty="0"/>
              </a:p>
            </c:rich>
          </c:tx>
          <c:layout/>
          <c:overlay val="0"/>
          <c:spPr>
            <a:noFill/>
            <a:ln>
              <a:noFill/>
            </a:ln>
            <a:effectLst/>
          </c:spPr>
          <c:txPr>
            <a:bodyPr rot="-540000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solidFill>
              <a:schemeClr val="bg1">
                <a:lumMod val="85000"/>
              </a:schemeClr>
            </a:solidFill>
          </a:ln>
          <a:effectLst/>
        </c:spPr>
        <c:txPr>
          <a:bodyPr rot="-6000000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crossAx val="614273688"/>
        <c:crosses val="autoZero"/>
        <c:crossBetween val="between"/>
        <c:majorUnit val="1"/>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2005</a:t>
            </a:r>
          </a:p>
        </c:rich>
      </c:tx>
      <c:layout>
        <c:manualLayout>
          <c:xMode val="edge"/>
          <c:yMode val="edge"/>
          <c:x val="0.15377579768880023"/>
          <c:y val="0.3209955005624297"/>
        </c:manualLayout>
      </c:layout>
      <c:overlay val="1"/>
    </c:title>
    <c:autoTitleDeleted val="0"/>
    <c:plotArea>
      <c:layout/>
      <c:barChart>
        <c:barDir val="col"/>
        <c:grouping val="clustered"/>
        <c:varyColors val="0"/>
        <c:ser>
          <c:idx val="0"/>
          <c:order val="0"/>
          <c:spPr>
            <a:solidFill>
              <a:schemeClr val="tx2"/>
            </a:solidFill>
          </c:spPr>
          <c:invertIfNegative val="0"/>
          <c:cat>
            <c:numRef>
              <c:f>all!$Z$2:$Z$97</c:f>
              <c:numCache>
                <c:formatCode>General</c:formatCode>
                <c:ptCount val="9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numCache>
            </c:numRef>
          </c:cat>
          <c:val>
            <c:numRef>
              <c:f>all!$X$2:$X$97</c:f>
              <c:numCache>
                <c:formatCode>General</c:formatCode>
                <c:ptCount val="96"/>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1.7094029594712063E-3</c:v>
                </c:pt>
                <c:pt idx="18">
                  <c:v>0</c:v>
                </c:pt>
                <c:pt idx="19">
                  <c:v>0</c:v>
                </c:pt>
                <c:pt idx="20">
                  <c:v>0</c:v>
                </c:pt>
                <c:pt idx="21">
                  <c:v>0</c:v>
                </c:pt>
                <c:pt idx="22">
                  <c:v>0</c:v>
                </c:pt>
                <c:pt idx="23">
                  <c:v>0</c:v>
                </c:pt>
                <c:pt idx="24">
                  <c:v>1.7094029594712063E-3</c:v>
                </c:pt>
                <c:pt idx="25">
                  <c:v>1.7094029594712063E-3</c:v>
                </c:pt>
                <c:pt idx="26">
                  <c:v>5.1282088784136174E-3</c:v>
                </c:pt>
                <c:pt idx="27">
                  <c:v>1.7094029594712063E-3</c:v>
                </c:pt>
                <c:pt idx="28">
                  <c:v>8.5470147973560253E-3</c:v>
                </c:pt>
                <c:pt idx="29">
                  <c:v>1.5736738399142809E-2</c:v>
                </c:pt>
                <c:pt idx="30">
                  <c:v>8.5470147973560253E-3</c:v>
                </c:pt>
                <c:pt idx="31">
                  <c:v>5.1282088784136174E-3</c:v>
                </c:pt>
                <c:pt idx="32">
                  <c:v>5.3042647603645972E-3</c:v>
                </c:pt>
                <c:pt idx="33">
                  <c:v>1.3851279557720621E-2</c:v>
                </c:pt>
                <c:pt idx="34">
                  <c:v>2.4635864960400801E-2</c:v>
                </c:pt>
                <c:pt idx="35">
                  <c:v>2.7702559115441238E-2</c:v>
                </c:pt>
                <c:pt idx="36">
                  <c:v>3.7782920990317485E-2</c:v>
                </c:pt>
                <c:pt idx="37">
                  <c:v>3.0945309152432671E-2</c:v>
                </c:pt>
                <c:pt idx="38">
                  <c:v>5.2514479957793056E-2</c:v>
                </c:pt>
                <c:pt idx="39">
                  <c:v>4.8391450511046721E-2</c:v>
                </c:pt>
                <c:pt idx="40">
                  <c:v>5.0100853470517855E-2</c:v>
                </c:pt>
                <c:pt idx="41">
                  <c:v>4.4972644592104295E-2</c:v>
                </c:pt>
                <c:pt idx="42">
                  <c:v>5.5405118230882476E-2</c:v>
                </c:pt>
                <c:pt idx="43">
                  <c:v>4.4620532828202324E-2</c:v>
                </c:pt>
                <c:pt idx="44">
                  <c:v>4.5148700474055246E-2</c:v>
                </c:pt>
                <c:pt idx="45">
                  <c:v>6.0181215345394126E-2</c:v>
                </c:pt>
                <c:pt idx="46">
                  <c:v>3.0945309152432671E-2</c:v>
                </c:pt>
                <c:pt idx="47">
                  <c:v>6.2418785950718335E-2</c:v>
                </c:pt>
                <c:pt idx="48">
                  <c:v>5.5606387899519133E-2</c:v>
                </c:pt>
                <c:pt idx="49">
                  <c:v>3.4364115071375101E-2</c:v>
                </c:pt>
                <c:pt idx="50">
                  <c:v>3.5897462148895311E-2</c:v>
                </c:pt>
                <c:pt idx="51">
                  <c:v>4.120172690925987E-2</c:v>
                </c:pt>
                <c:pt idx="52">
                  <c:v>3.4540170953326059E-2</c:v>
                </c:pt>
                <c:pt idx="53">
                  <c:v>1.8803432554183253E-2</c:v>
                </c:pt>
                <c:pt idx="54">
                  <c:v>8.7230706793070042E-3</c:v>
                </c:pt>
                <c:pt idx="55">
                  <c:v>8.5470147973560253E-3</c:v>
                </c:pt>
                <c:pt idx="56">
                  <c:v>1.367522367576964E-2</c:v>
                </c:pt>
                <c:pt idx="57">
                  <c:v>5.1282088784136174E-3</c:v>
                </c:pt>
                <c:pt idx="58">
                  <c:v>6.8376118378848227E-3</c:v>
                </c:pt>
                <c:pt idx="59">
                  <c:v>5.1282088784136174E-3</c:v>
                </c:pt>
                <c:pt idx="60">
                  <c:v>0</c:v>
                </c:pt>
                <c:pt idx="61">
                  <c:v>6.8376118378848227E-3</c:v>
                </c:pt>
                <c:pt idx="62">
                  <c:v>1.7094029594712063E-3</c:v>
                </c:pt>
                <c:pt idx="63">
                  <c:v>0</c:v>
                </c:pt>
                <c:pt idx="64">
                  <c:v>5.1282088784136174E-3</c:v>
                </c:pt>
                <c:pt idx="65">
                  <c:v>0</c:v>
                </c:pt>
                <c:pt idx="66">
                  <c:v>3.4188059189424113E-3</c:v>
                </c:pt>
                <c:pt idx="67">
                  <c:v>1.7094029594712063E-3</c:v>
                </c:pt>
                <c:pt idx="68">
                  <c:v>5.1282088784136174E-3</c:v>
                </c:pt>
                <c:pt idx="69">
                  <c:v>1.7094029594712063E-3</c:v>
                </c:pt>
                <c:pt idx="70">
                  <c:v>3.1283049721204216E-3</c:v>
                </c:pt>
                <c:pt idx="71">
                  <c:v>0</c:v>
                </c:pt>
                <c:pt idx="72">
                  <c:v>5.1282088784136174E-3</c:v>
                </c:pt>
                <c:pt idx="73">
                  <c:v>1.7094029594712063E-3</c:v>
                </c:pt>
                <c:pt idx="74">
                  <c:v>0</c:v>
                </c:pt>
                <c:pt idx="75">
                  <c:v>3.1283049721204216E-3</c:v>
                </c:pt>
                <c:pt idx="76">
                  <c:v>2.8378040252984241E-3</c:v>
                </c:pt>
                <c:pt idx="77">
                  <c:v>0</c:v>
                </c:pt>
                <c:pt idx="78">
                  <c:v>1.7094029594712063E-3</c:v>
                </c:pt>
                <c:pt idx="79">
                  <c:v>1.7094029594712063E-3</c:v>
                </c:pt>
                <c:pt idx="80">
                  <c:v>0</c:v>
                </c:pt>
                <c:pt idx="81">
                  <c:v>0</c:v>
                </c:pt>
                <c:pt idx="82">
                  <c:v>0</c:v>
                </c:pt>
                <c:pt idx="83">
                  <c:v>0</c:v>
                </c:pt>
                <c:pt idx="84">
                  <c:v>1.7094029594712063E-3</c:v>
                </c:pt>
                <c:pt idx="85">
                  <c:v>0</c:v>
                </c:pt>
                <c:pt idx="86">
                  <c:v>0</c:v>
                </c:pt>
                <c:pt idx="87">
                  <c:v>0</c:v>
                </c:pt>
                <c:pt idx="88">
                  <c:v>0</c:v>
                </c:pt>
                <c:pt idx="89">
                  <c:v>0</c:v>
                </c:pt>
                <c:pt idx="90">
                  <c:v>0</c:v>
                </c:pt>
                <c:pt idx="91">
                  <c:v>0</c:v>
                </c:pt>
                <c:pt idx="92">
                  <c:v>0</c:v>
                </c:pt>
                <c:pt idx="93">
                  <c:v>0</c:v>
                </c:pt>
                <c:pt idx="94">
                  <c:v>0</c:v>
                </c:pt>
                <c:pt idx="95">
                  <c:v>0</c:v>
                </c:pt>
              </c:numCache>
            </c:numRef>
          </c:val>
        </c:ser>
        <c:dLbls>
          <c:showLegendKey val="0"/>
          <c:showVal val="0"/>
          <c:showCatName val="0"/>
          <c:showSerName val="0"/>
          <c:showPercent val="0"/>
          <c:showBubbleSize val="0"/>
        </c:dLbls>
        <c:gapWidth val="50"/>
        <c:axId val="391737456"/>
        <c:axId val="391740200"/>
      </c:barChart>
      <c:catAx>
        <c:axId val="391737456"/>
        <c:scaling>
          <c:orientation val="minMax"/>
        </c:scaling>
        <c:delete val="0"/>
        <c:axPos val="b"/>
        <c:numFmt formatCode="General" sourceLinked="1"/>
        <c:majorTickMark val="out"/>
        <c:minorTickMark val="none"/>
        <c:tickLblPos val="nextTo"/>
        <c:crossAx val="391740200"/>
        <c:crosses val="autoZero"/>
        <c:auto val="1"/>
        <c:lblAlgn val="ctr"/>
        <c:lblOffset val="100"/>
        <c:tickLblSkip val="10"/>
        <c:tickMarkSkip val="10"/>
        <c:noMultiLvlLbl val="0"/>
      </c:catAx>
      <c:valAx>
        <c:axId val="391740200"/>
        <c:scaling>
          <c:orientation val="minMax"/>
          <c:max val="0.1"/>
        </c:scaling>
        <c:delete val="0"/>
        <c:axPos val="l"/>
        <c:title>
          <c:tx>
            <c:rich>
              <a:bodyPr rot="-5400000" vert="horz"/>
              <a:lstStyle/>
              <a:p>
                <a:pPr>
                  <a:defRPr/>
                </a:pPr>
                <a:r>
                  <a:rPr lang="en-US"/>
                  <a:t>p</a:t>
                </a:r>
              </a:p>
            </c:rich>
          </c:tx>
          <c:layout/>
          <c:overlay val="0"/>
        </c:title>
        <c:numFmt formatCode="General" sourceLinked="1"/>
        <c:majorTickMark val="out"/>
        <c:minorTickMark val="none"/>
        <c:tickLblPos val="nextTo"/>
        <c:crossAx val="391737456"/>
        <c:crosses val="autoZero"/>
        <c:crossBetween val="between"/>
        <c:majorUnit val="5.000000000000001E-2"/>
      </c:valAx>
    </c:plotArea>
    <c:plotVisOnly val="1"/>
    <c:dispBlanksAs val="gap"/>
    <c:showDLblsOverMax val="0"/>
  </c:chart>
  <c:spPr>
    <a:ln>
      <a:noFill/>
    </a:ln>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2006</a:t>
            </a:r>
          </a:p>
        </c:rich>
      </c:tx>
      <c:layout>
        <c:manualLayout>
          <c:xMode val="edge"/>
          <c:yMode val="edge"/>
          <c:x val="0.155161469085456"/>
          <c:y val="0.32444422572178477"/>
        </c:manualLayout>
      </c:layout>
      <c:overlay val="1"/>
    </c:title>
    <c:autoTitleDeleted val="0"/>
    <c:plotArea>
      <c:layout/>
      <c:barChart>
        <c:barDir val="col"/>
        <c:grouping val="clustered"/>
        <c:varyColors val="0"/>
        <c:ser>
          <c:idx val="0"/>
          <c:order val="0"/>
          <c:spPr>
            <a:solidFill>
              <a:schemeClr val="tx2"/>
            </a:solidFill>
          </c:spPr>
          <c:invertIfNegative val="0"/>
          <c:cat>
            <c:numRef>
              <c:f>all!$Z$2:$Z$97</c:f>
              <c:numCache>
                <c:formatCode>General</c:formatCode>
                <c:ptCount val="9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numCache>
            </c:numRef>
          </c:cat>
          <c:val>
            <c:numRef>
              <c:f>all!$X$98:$X$193</c:f>
              <c:numCache>
                <c:formatCode>General</c:formatCode>
                <c:ptCount val="96"/>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1.386462751815543E-3</c:v>
                </c:pt>
                <c:pt idx="21">
                  <c:v>0</c:v>
                </c:pt>
                <c:pt idx="22">
                  <c:v>2.7729255036310846E-3</c:v>
                </c:pt>
                <c:pt idx="23">
                  <c:v>1.386462751815543E-3</c:v>
                </c:pt>
                <c:pt idx="24">
                  <c:v>2.7729255036310846E-3</c:v>
                </c:pt>
                <c:pt idx="25">
                  <c:v>1.109170201452434E-2</c:v>
                </c:pt>
                <c:pt idx="26">
                  <c:v>1.3864627518155431E-2</c:v>
                </c:pt>
                <c:pt idx="27">
                  <c:v>1.6637553021786509E-2</c:v>
                </c:pt>
                <c:pt idx="28">
                  <c:v>2.634279228449532E-2</c:v>
                </c:pt>
                <c:pt idx="29">
                  <c:v>3.8820957050835186E-2</c:v>
                </c:pt>
                <c:pt idx="30">
                  <c:v>3.7434494299019641E-2</c:v>
                </c:pt>
                <c:pt idx="31">
                  <c:v>5.9617898328068332E-2</c:v>
                </c:pt>
                <c:pt idx="32">
                  <c:v>6.6550212087146038E-2</c:v>
                </c:pt>
                <c:pt idx="33">
                  <c:v>7.9028376853485904E-2</c:v>
                </c:pt>
                <c:pt idx="34">
                  <c:v>8.041483960530145E-2</c:v>
                </c:pt>
                <c:pt idx="35">
                  <c:v>7.2096063094408275E-2</c:v>
                </c:pt>
                <c:pt idx="36">
                  <c:v>6.5163749335330493E-2</c:v>
                </c:pt>
                <c:pt idx="37">
                  <c:v>8.3187765108932568E-2</c:v>
                </c:pt>
                <c:pt idx="38">
                  <c:v>6.239082383169945E-2</c:v>
                </c:pt>
                <c:pt idx="39">
                  <c:v>6.1004361079883863E-2</c:v>
                </c:pt>
                <c:pt idx="40">
                  <c:v>4.9912659065359528E-2</c:v>
                </c:pt>
                <c:pt idx="41">
                  <c:v>3.7434494299019641E-2</c:v>
                </c:pt>
                <c:pt idx="42">
                  <c:v>1.2478164766339882E-2</c:v>
                </c:pt>
                <c:pt idx="43">
                  <c:v>5.5458510072621718E-3</c:v>
                </c:pt>
                <c:pt idx="44">
                  <c:v>5.5458510072621718E-3</c:v>
                </c:pt>
                <c:pt idx="45">
                  <c:v>1.2478164766339882E-2</c:v>
                </c:pt>
                <c:pt idx="46">
                  <c:v>2.7729255036310846E-3</c:v>
                </c:pt>
                <c:pt idx="47">
                  <c:v>6.9323137590777146E-3</c:v>
                </c:pt>
                <c:pt idx="48">
                  <c:v>5.5458510072621718E-3</c:v>
                </c:pt>
                <c:pt idx="49">
                  <c:v>6.9323137590777146E-3</c:v>
                </c:pt>
                <c:pt idx="50">
                  <c:v>5.5458510072621718E-3</c:v>
                </c:pt>
                <c:pt idx="51">
                  <c:v>1.386462751815543E-3</c:v>
                </c:pt>
                <c:pt idx="52">
                  <c:v>5.5458510072621718E-3</c:v>
                </c:pt>
                <c:pt idx="53">
                  <c:v>8.3187765108932617E-3</c:v>
                </c:pt>
                <c:pt idx="54">
                  <c:v>1.3864627518155431E-2</c:v>
                </c:pt>
                <c:pt idx="55">
                  <c:v>5.9062069482566319E-3</c:v>
                </c:pt>
                <c:pt idx="56">
                  <c:v>2.7729255036310846E-3</c:v>
                </c:pt>
                <c:pt idx="57">
                  <c:v>0</c:v>
                </c:pt>
                <c:pt idx="58">
                  <c:v>4.15938825544663E-3</c:v>
                </c:pt>
                <c:pt idx="59">
                  <c:v>2.7729255036310846E-3</c:v>
                </c:pt>
                <c:pt idx="60">
                  <c:v>2.7729255036310846E-3</c:v>
                </c:pt>
                <c:pt idx="61">
                  <c:v>2.7729255036310846E-3</c:v>
                </c:pt>
                <c:pt idx="62">
                  <c:v>2.7729255036310846E-3</c:v>
                </c:pt>
                <c:pt idx="63">
                  <c:v>1.386462751815543E-3</c:v>
                </c:pt>
                <c:pt idx="64">
                  <c:v>0</c:v>
                </c:pt>
                <c:pt idx="65">
                  <c:v>0</c:v>
                </c:pt>
                <c:pt idx="66">
                  <c:v>0</c:v>
                </c:pt>
                <c:pt idx="67">
                  <c:v>4.15938825544663E-3</c:v>
                </c:pt>
                <c:pt idx="68">
                  <c:v>0</c:v>
                </c:pt>
                <c:pt idx="69">
                  <c:v>4.15938825544663E-3</c:v>
                </c:pt>
                <c:pt idx="70">
                  <c:v>0</c:v>
                </c:pt>
                <c:pt idx="71">
                  <c:v>0</c:v>
                </c:pt>
                <c:pt idx="72">
                  <c:v>1.386462751815543E-3</c:v>
                </c:pt>
                <c:pt idx="73">
                  <c:v>0</c:v>
                </c:pt>
                <c:pt idx="74">
                  <c:v>0</c:v>
                </c:pt>
                <c:pt idx="75">
                  <c:v>0</c:v>
                </c:pt>
                <c:pt idx="76">
                  <c:v>0</c:v>
                </c:pt>
                <c:pt idx="77">
                  <c:v>0</c:v>
                </c:pt>
                <c:pt idx="78">
                  <c:v>0</c:v>
                </c:pt>
                <c:pt idx="79">
                  <c:v>0</c:v>
                </c:pt>
                <c:pt idx="80">
                  <c:v>0</c:v>
                </c:pt>
                <c:pt idx="81">
                  <c:v>1.386462751815543E-3</c:v>
                </c:pt>
                <c:pt idx="82">
                  <c:v>0</c:v>
                </c:pt>
                <c:pt idx="83">
                  <c:v>0</c:v>
                </c:pt>
                <c:pt idx="84">
                  <c:v>0</c:v>
                </c:pt>
                <c:pt idx="85">
                  <c:v>0</c:v>
                </c:pt>
                <c:pt idx="86">
                  <c:v>0</c:v>
                </c:pt>
                <c:pt idx="87">
                  <c:v>0</c:v>
                </c:pt>
                <c:pt idx="88">
                  <c:v>1.386462751815543E-3</c:v>
                </c:pt>
                <c:pt idx="89">
                  <c:v>0</c:v>
                </c:pt>
                <c:pt idx="90">
                  <c:v>0</c:v>
                </c:pt>
                <c:pt idx="91">
                  <c:v>0</c:v>
                </c:pt>
                <c:pt idx="92">
                  <c:v>0</c:v>
                </c:pt>
                <c:pt idx="93">
                  <c:v>0</c:v>
                </c:pt>
                <c:pt idx="94">
                  <c:v>0</c:v>
                </c:pt>
                <c:pt idx="95">
                  <c:v>0</c:v>
                </c:pt>
              </c:numCache>
            </c:numRef>
          </c:val>
        </c:ser>
        <c:dLbls>
          <c:showLegendKey val="0"/>
          <c:showVal val="0"/>
          <c:showCatName val="0"/>
          <c:showSerName val="0"/>
          <c:showPercent val="0"/>
          <c:showBubbleSize val="0"/>
        </c:dLbls>
        <c:gapWidth val="50"/>
        <c:axId val="391740592"/>
        <c:axId val="391736280"/>
      </c:barChart>
      <c:catAx>
        <c:axId val="391740592"/>
        <c:scaling>
          <c:orientation val="minMax"/>
        </c:scaling>
        <c:delete val="0"/>
        <c:axPos val="b"/>
        <c:numFmt formatCode="General" sourceLinked="1"/>
        <c:majorTickMark val="out"/>
        <c:minorTickMark val="none"/>
        <c:tickLblPos val="nextTo"/>
        <c:crossAx val="391736280"/>
        <c:crosses val="autoZero"/>
        <c:auto val="1"/>
        <c:lblAlgn val="ctr"/>
        <c:lblOffset val="100"/>
        <c:tickLblSkip val="10"/>
        <c:tickMarkSkip val="10"/>
        <c:noMultiLvlLbl val="0"/>
      </c:catAx>
      <c:valAx>
        <c:axId val="391736280"/>
        <c:scaling>
          <c:orientation val="minMax"/>
        </c:scaling>
        <c:delete val="0"/>
        <c:axPos val="l"/>
        <c:title>
          <c:tx>
            <c:rich>
              <a:bodyPr rot="-5400000" vert="horz"/>
              <a:lstStyle/>
              <a:p>
                <a:pPr>
                  <a:defRPr/>
                </a:pPr>
                <a:r>
                  <a:rPr lang="en-US"/>
                  <a:t>p</a:t>
                </a:r>
              </a:p>
            </c:rich>
          </c:tx>
          <c:layout/>
          <c:overlay val="0"/>
        </c:title>
        <c:numFmt formatCode="General" sourceLinked="1"/>
        <c:majorTickMark val="out"/>
        <c:minorTickMark val="none"/>
        <c:tickLblPos val="nextTo"/>
        <c:crossAx val="391740592"/>
        <c:crosses val="autoZero"/>
        <c:crossBetween val="between"/>
        <c:majorUnit val="5.000000000000001E-2"/>
      </c:valAx>
    </c:plotArea>
    <c:plotVisOnly val="1"/>
    <c:dispBlanksAs val="gap"/>
    <c:showDLblsOverMax val="0"/>
  </c:chart>
  <c:spPr>
    <a:ln>
      <a:noFill/>
    </a:ln>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2007</a:t>
            </a:r>
          </a:p>
        </c:rich>
      </c:tx>
      <c:layout>
        <c:manualLayout>
          <c:xMode val="edge"/>
          <c:yMode val="edge"/>
          <c:x val="0.15432745325438971"/>
          <c:y val="0.26532662583843686"/>
        </c:manualLayout>
      </c:layout>
      <c:overlay val="1"/>
    </c:title>
    <c:autoTitleDeleted val="0"/>
    <c:plotArea>
      <c:layout>
        <c:manualLayout>
          <c:layoutTarget val="inner"/>
          <c:xMode val="edge"/>
          <c:yMode val="edge"/>
          <c:x val="0.14016989155425338"/>
          <c:y val="7.8301244602489203E-2"/>
          <c:w val="0.82057702089564388"/>
          <c:h val="0.75992073490813661"/>
        </c:manualLayout>
      </c:layout>
      <c:barChart>
        <c:barDir val="col"/>
        <c:grouping val="clustered"/>
        <c:varyColors val="0"/>
        <c:ser>
          <c:idx val="0"/>
          <c:order val="0"/>
          <c:spPr>
            <a:solidFill>
              <a:schemeClr val="tx2"/>
            </a:solidFill>
          </c:spPr>
          <c:invertIfNegative val="0"/>
          <c:cat>
            <c:numRef>
              <c:f>all!$Z$2:$Z$97</c:f>
              <c:numCache>
                <c:formatCode>General</c:formatCode>
                <c:ptCount val="9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numCache>
            </c:numRef>
          </c:cat>
          <c:val>
            <c:numRef>
              <c:f>all!$X$194:$X$289</c:f>
              <c:numCache>
                <c:formatCode>General</c:formatCode>
                <c:ptCount val="96"/>
                <c:pt idx="0">
                  <c:v>6.2385438962922327E-4</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2.1569749694978382E-3</c:v>
                </c:pt>
                <c:pt idx="23">
                  <c:v>6.4709249084935125E-3</c:v>
                </c:pt>
                <c:pt idx="24">
                  <c:v>3.4046837487562852E-3</c:v>
                </c:pt>
                <c:pt idx="25">
                  <c:v>1.0552493835287901E-2</c:v>
                </c:pt>
                <c:pt idx="26">
                  <c:v>1.0837905635898074E-2</c:v>
                </c:pt>
                <c:pt idx="27">
                  <c:v>4.990835117033781E-3</c:v>
                </c:pt>
                <c:pt idx="28">
                  <c:v>1.021405124626886E-2</c:v>
                </c:pt>
                <c:pt idx="29">
                  <c:v>1.4919474562692461E-2</c:v>
                </c:pt>
                <c:pt idx="30">
                  <c:v>1.7076449532190296E-2</c:v>
                </c:pt>
                <c:pt idx="31">
                  <c:v>2.2564804753628934E-2</c:v>
                </c:pt>
                <c:pt idx="32">
                  <c:v>3.0051057429179639E-2</c:v>
                </c:pt>
                <c:pt idx="33">
                  <c:v>2.8697301922944254E-2</c:v>
                </c:pt>
                <c:pt idx="34">
                  <c:v>3.425896064119837E-2</c:v>
                </c:pt>
                <c:pt idx="35">
                  <c:v>3.135179699684694E-2</c:v>
                </c:pt>
                <c:pt idx="36">
                  <c:v>3.1955363828228736E-2</c:v>
                </c:pt>
                <c:pt idx="37">
                  <c:v>5.6093864278221182E-2</c:v>
                </c:pt>
                <c:pt idx="38">
                  <c:v>7.0813701058873843E-2</c:v>
                </c:pt>
                <c:pt idx="39">
                  <c:v>7.2937932798210189E-2</c:v>
                </c:pt>
                <c:pt idx="40">
                  <c:v>6.6287642816083403E-2</c:v>
                </c:pt>
                <c:pt idx="41">
                  <c:v>7.2990963586619093E-2</c:v>
                </c:pt>
                <c:pt idx="42">
                  <c:v>7.0940035344098124E-2</c:v>
                </c:pt>
                <c:pt idx="43">
                  <c:v>7.6057204746356313E-2</c:v>
                </c:pt>
                <c:pt idx="44">
                  <c:v>5.3936889308723333E-2</c:v>
                </c:pt>
                <c:pt idx="45">
                  <c:v>4.0992430133890874E-2</c:v>
                </c:pt>
                <c:pt idx="46">
                  <c:v>3.8214195282768391E-2</c:v>
                </c:pt>
                <c:pt idx="47">
                  <c:v>3.0568865091831907E-2</c:v>
                </c:pt>
                <c:pt idx="48">
                  <c:v>1.2636165307970263E-2</c:v>
                </c:pt>
                <c:pt idx="49">
                  <c:v>1.809177729924747E-2</c:v>
                </c:pt>
                <c:pt idx="50">
                  <c:v>1.6788443223575485E-2</c:v>
                </c:pt>
                <c:pt idx="51">
                  <c:v>2.6544950739026967E-3</c:v>
                </c:pt>
                <c:pt idx="52">
                  <c:v>6.2385438962922323E-3</c:v>
                </c:pt>
                <c:pt idx="53">
                  <c:v>5.6146895066630041E-3</c:v>
                </c:pt>
                <c:pt idx="54">
                  <c:v>3.7431263377753405E-3</c:v>
                </c:pt>
                <c:pt idx="55">
                  <c:v>2.4954175585168931E-3</c:v>
                </c:pt>
                <c:pt idx="56">
                  <c:v>0</c:v>
                </c:pt>
                <c:pt idx="57">
                  <c:v>2.7782348511224222E-3</c:v>
                </c:pt>
                <c:pt idx="58">
                  <c:v>1.8715631688876685E-3</c:v>
                </c:pt>
                <c:pt idx="59">
                  <c:v>2.4954175585168931E-3</c:v>
                </c:pt>
                <c:pt idx="60">
                  <c:v>6.2385438962922327E-4</c:v>
                </c:pt>
                <c:pt idx="61">
                  <c:v>1.2477087792584452E-3</c:v>
                </c:pt>
                <c:pt idx="62">
                  <c:v>6.2385438962922327E-4</c:v>
                </c:pt>
                <c:pt idx="63">
                  <c:v>1.2477087792584452E-3</c:v>
                </c:pt>
                <c:pt idx="64">
                  <c:v>6.2385438962922327E-4</c:v>
                </c:pt>
                <c:pt idx="65">
                  <c:v>0</c:v>
                </c:pt>
                <c:pt idx="66">
                  <c:v>6.2385438962922327E-4</c:v>
                </c:pt>
                <c:pt idx="67">
                  <c:v>0</c:v>
                </c:pt>
                <c:pt idx="68">
                  <c:v>0</c:v>
                </c:pt>
                <c:pt idx="69">
                  <c:v>6.2385438962922327E-4</c:v>
                </c:pt>
                <c:pt idx="70">
                  <c:v>0</c:v>
                </c:pt>
                <c:pt idx="71">
                  <c:v>1.2477087792584452E-3</c:v>
                </c:pt>
                <c:pt idx="72">
                  <c:v>1.2477087792584452E-3</c:v>
                </c:pt>
                <c:pt idx="73">
                  <c:v>6.2385438962922327E-4</c:v>
                </c:pt>
                <c:pt idx="74">
                  <c:v>1.8715631688876685E-3</c:v>
                </c:pt>
                <c:pt idx="75">
                  <c:v>6.2385438962922327E-4</c:v>
                </c:pt>
                <c:pt idx="76">
                  <c:v>6.2385438962922327E-4</c:v>
                </c:pt>
                <c:pt idx="77">
                  <c:v>1.5305260718639735E-3</c:v>
                </c:pt>
                <c:pt idx="78">
                  <c:v>6.2385438962922327E-4</c:v>
                </c:pt>
                <c:pt idx="79">
                  <c:v>0</c:v>
                </c:pt>
                <c:pt idx="80">
                  <c:v>0</c:v>
                </c:pt>
                <c:pt idx="81">
                  <c:v>0</c:v>
                </c:pt>
                <c:pt idx="82">
                  <c:v>0</c:v>
                </c:pt>
                <c:pt idx="83">
                  <c:v>0</c:v>
                </c:pt>
                <c:pt idx="84">
                  <c:v>0</c:v>
                </c:pt>
                <c:pt idx="85">
                  <c:v>0</c:v>
                </c:pt>
                <c:pt idx="86">
                  <c:v>6.2385438962922327E-4</c:v>
                </c:pt>
                <c:pt idx="87">
                  <c:v>0</c:v>
                </c:pt>
                <c:pt idx="88">
                  <c:v>0</c:v>
                </c:pt>
                <c:pt idx="89">
                  <c:v>0</c:v>
                </c:pt>
                <c:pt idx="90">
                  <c:v>0</c:v>
                </c:pt>
                <c:pt idx="91">
                  <c:v>0</c:v>
                </c:pt>
                <c:pt idx="92">
                  <c:v>0</c:v>
                </c:pt>
                <c:pt idx="93">
                  <c:v>0</c:v>
                </c:pt>
                <c:pt idx="94">
                  <c:v>0</c:v>
                </c:pt>
                <c:pt idx="95">
                  <c:v>0</c:v>
                </c:pt>
              </c:numCache>
            </c:numRef>
          </c:val>
        </c:ser>
        <c:dLbls>
          <c:showLegendKey val="0"/>
          <c:showVal val="0"/>
          <c:showCatName val="0"/>
          <c:showSerName val="0"/>
          <c:showPercent val="0"/>
          <c:showBubbleSize val="0"/>
        </c:dLbls>
        <c:gapWidth val="50"/>
        <c:axId val="514577384"/>
        <c:axId val="514576208"/>
      </c:barChart>
      <c:catAx>
        <c:axId val="514577384"/>
        <c:scaling>
          <c:orientation val="minMax"/>
        </c:scaling>
        <c:delete val="0"/>
        <c:axPos val="b"/>
        <c:numFmt formatCode="General" sourceLinked="1"/>
        <c:majorTickMark val="out"/>
        <c:minorTickMark val="none"/>
        <c:tickLblPos val="nextTo"/>
        <c:crossAx val="514576208"/>
        <c:crosses val="autoZero"/>
        <c:auto val="1"/>
        <c:lblAlgn val="ctr"/>
        <c:lblOffset val="100"/>
        <c:tickLblSkip val="10"/>
        <c:tickMarkSkip val="10"/>
        <c:noMultiLvlLbl val="0"/>
      </c:catAx>
      <c:valAx>
        <c:axId val="514576208"/>
        <c:scaling>
          <c:orientation val="minMax"/>
          <c:max val="0.1"/>
        </c:scaling>
        <c:delete val="0"/>
        <c:axPos val="l"/>
        <c:title>
          <c:tx>
            <c:rich>
              <a:bodyPr rot="-5400000" vert="horz"/>
              <a:lstStyle/>
              <a:p>
                <a:pPr>
                  <a:defRPr/>
                </a:pPr>
                <a:r>
                  <a:rPr lang="en-US"/>
                  <a:t>p</a:t>
                </a:r>
              </a:p>
            </c:rich>
          </c:tx>
          <c:layout/>
          <c:overlay val="0"/>
        </c:title>
        <c:numFmt formatCode="General" sourceLinked="1"/>
        <c:majorTickMark val="out"/>
        <c:minorTickMark val="none"/>
        <c:tickLblPos val="nextTo"/>
        <c:crossAx val="514577384"/>
        <c:crosses val="autoZero"/>
        <c:crossBetween val="between"/>
        <c:majorUnit val="0.05"/>
      </c:valAx>
    </c:plotArea>
    <c:plotVisOnly val="1"/>
    <c:dispBlanksAs val="gap"/>
    <c:showDLblsOverMax val="0"/>
  </c:chart>
  <c:spPr>
    <a:ln>
      <a:noFill/>
    </a:ln>
  </c:sp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2008</a:t>
            </a:r>
          </a:p>
        </c:rich>
      </c:tx>
      <c:layout>
        <c:manualLayout>
          <c:xMode val="edge"/>
          <c:yMode val="edge"/>
          <c:x val="0.15194740975595566"/>
          <c:y val="0.30796311645254865"/>
        </c:manualLayout>
      </c:layout>
      <c:overlay val="1"/>
    </c:title>
    <c:autoTitleDeleted val="0"/>
    <c:plotArea>
      <c:layout/>
      <c:barChart>
        <c:barDir val="col"/>
        <c:grouping val="clustered"/>
        <c:varyColors val="0"/>
        <c:ser>
          <c:idx val="0"/>
          <c:order val="0"/>
          <c:spPr>
            <a:solidFill>
              <a:schemeClr val="tx2"/>
            </a:solidFill>
          </c:spPr>
          <c:invertIfNegative val="0"/>
          <c:cat>
            <c:numRef>
              <c:f>all!$Z$2:$Z$97</c:f>
              <c:numCache>
                <c:formatCode>General</c:formatCode>
                <c:ptCount val="9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numCache>
            </c:numRef>
          </c:cat>
          <c:val>
            <c:numRef>
              <c:f>all!$X$290:$X$385</c:f>
              <c:numCache>
                <c:formatCode>General</c:formatCode>
                <c:ptCount val="96"/>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5.2326923708973742E-4</c:v>
                </c:pt>
                <c:pt idx="21">
                  <c:v>2.0930769483589488E-3</c:v>
                </c:pt>
                <c:pt idx="22">
                  <c:v>0</c:v>
                </c:pt>
                <c:pt idx="23">
                  <c:v>1.2646845427780409E-3</c:v>
                </c:pt>
                <c:pt idx="24">
                  <c:v>2.8344922540472512E-3</c:v>
                </c:pt>
                <c:pt idx="25">
                  <c:v>1.7879537798677783E-3</c:v>
                </c:pt>
                <c:pt idx="26">
                  <c:v>5.9741076765856722E-3</c:v>
                </c:pt>
                <c:pt idx="27">
                  <c:v>4.9275692024061991E-3</c:v>
                </c:pt>
                <c:pt idx="28">
                  <c:v>6.8025000821665804E-3</c:v>
                </c:pt>
                <c:pt idx="29">
                  <c:v>7.0206461507651497E-3</c:v>
                </c:pt>
                <c:pt idx="30">
                  <c:v>1.265863954416642E-2</c:v>
                </c:pt>
                <c:pt idx="31">
                  <c:v>1.6844793440884326E-2</c:v>
                </c:pt>
                <c:pt idx="32">
                  <c:v>3.4230646479431491E-2</c:v>
                </c:pt>
                <c:pt idx="33">
                  <c:v>3.5159216739025126E-2</c:v>
                </c:pt>
                <c:pt idx="34">
                  <c:v>6.3228600587965575E-2</c:v>
                </c:pt>
                <c:pt idx="35">
                  <c:v>4.3431346678448148E-2</c:v>
                </c:pt>
                <c:pt idx="36">
                  <c:v>4.2484986058281472E-2</c:v>
                </c:pt>
                <c:pt idx="37">
                  <c:v>4.7717678429178838E-2</c:v>
                </c:pt>
                <c:pt idx="38">
                  <c:v>4.3531524532460897E-2</c:v>
                </c:pt>
                <c:pt idx="39">
                  <c:v>4.3444547432568287E-2</c:v>
                </c:pt>
                <c:pt idx="40">
                  <c:v>5.6308132291213162E-2</c:v>
                </c:pt>
                <c:pt idx="41">
                  <c:v>3.9040247467251855E-2</c:v>
                </c:pt>
                <c:pt idx="42">
                  <c:v>4.6802308923705307E-2</c:v>
                </c:pt>
                <c:pt idx="43">
                  <c:v>4.5419656166341436E-2</c:v>
                </c:pt>
                <c:pt idx="44">
                  <c:v>4.2092885789897679E-2</c:v>
                </c:pt>
                <c:pt idx="45">
                  <c:v>3.9594507819034799E-2</c:v>
                </c:pt>
                <c:pt idx="46">
                  <c:v>3.9140425321264584E-2</c:v>
                </c:pt>
                <c:pt idx="47">
                  <c:v>4.1656593652700517E-2</c:v>
                </c:pt>
                <c:pt idx="48">
                  <c:v>3.7651391076804222E-2</c:v>
                </c:pt>
                <c:pt idx="49">
                  <c:v>3.0549971459230225E-2</c:v>
                </c:pt>
                <c:pt idx="50">
                  <c:v>2.6887086799602049E-2</c:v>
                </c:pt>
                <c:pt idx="51">
                  <c:v>2.3019256825495459E-2</c:v>
                </c:pt>
                <c:pt idx="52">
                  <c:v>1.9561317480345741E-2</c:v>
                </c:pt>
                <c:pt idx="53">
                  <c:v>2.233462099295911E-2</c:v>
                </c:pt>
                <c:pt idx="54">
                  <c:v>1.1612101069986959E-2</c:v>
                </c:pt>
                <c:pt idx="55">
                  <c:v>1.004229335871774E-2</c:v>
                </c:pt>
                <c:pt idx="56">
                  <c:v>7.3257693192563195E-3</c:v>
                </c:pt>
                <c:pt idx="57">
                  <c:v>9.9421155047050118E-3</c:v>
                </c:pt>
                <c:pt idx="58">
                  <c:v>6.8025000821665804E-3</c:v>
                </c:pt>
                <c:pt idx="59">
                  <c:v>2.6163461854486832E-3</c:v>
                </c:pt>
                <c:pt idx="60">
                  <c:v>2.0930769483589488E-3</c:v>
                </c:pt>
                <c:pt idx="61">
                  <c:v>3.1396154225384219E-3</c:v>
                </c:pt>
                <c:pt idx="62">
                  <c:v>3.6628846596281598E-3</c:v>
                </c:pt>
                <c:pt idx="63">
                  <c:v>3.6628846596281598E-3</c:v>
                </c:pt>
                <c:pt idx="64">
                  <c:v>1.0465384741794737E-3</c:v>
                </c:pt>
                <c:pt idx="65">
                  <c:v>1.0465384741794737E-3</c:v>
                </c:pt>
                <c:pt idx="66">
                  <c:v>1.0465384741794737E-3</c:v>
                </c:pt>
                <c:pt idx="67">
                  <c:v>5.2326923708973742E-4</c:v>
                </c:pt>
                <c:pt idx="68">
                  <c:v>5.2326923708973742E-4</c:v>
                </c:pt>
                <c:pt idx="69">
                  <c:v>0</c:v>
                </c:pt>
                <c:pt idx="70">
                  <c:v>0</c:v>
                </c:pt>
                <c:pt idx="71">
                  <c:v>5.2326923708973742E-4</c:v>
                </c:pt>
                <c:pt idx="72">
                  <c:v>5.2326923708973742E-4</c:v>
                </c:pt>
                <c:pt idx="73">
                  <c:v>5.2326923708973742E-4</c:v>
                </c:pt>
                <c:pt idx="74">
                  <c:v>0</c:v>
                </c:pt>
                <c:pt idx="75">
                  <c:v>1.0465384741794737E-3</c:v>
                </c:pt>
                <c:pt idx="76">
                  <c:v>1.5698077112692123E-3</c:v>
                </c:pt>
                <c:pt idx="77">
                  <c:v>1.0465384741794737E-3</c:v>
                </c:pt>
                <c:pt idx="78">
                  <c:v>5.2326923708973742E-4</c:v>
                </c:pt>
                <c:pt idx="79">
                  <c:v>0</c:v>
                </c:pt>
                <c:pt idx="80">
                  <c:v>0</c:v>
                </c:pt>
                <c:pt idx="81">
                  <c:v>0</c:v>
                </c:pt>
                <c:pt idx="82">
                  <c:v>1.5698077112692123E-3</c:v>
                </c:pt>
                <c:pt idx="83">
                  <c:v>0</c:v>
                </c:pt>
                <c:pt idx="84">
                  <c:v>0</c:v>
                </c:pt>
                <c:pt idx="85">
                  <c:v>0</c:v>
                </c:pt>
                <c:pt idx="86">
                  <c:v>0</c:v>
                </c:pt>
                <c:pt idx="87">
                  <c:v>0</c:v>
                </c:pt>
                <c:pt idx="88">
                  <c:v>0</c:v>
                </c:pt>
                <c:pt idx="89">
                  <c:v>0</c:v>
                </c:pt>
                <c:pt idx="90">
                  <c:v>0</c:v>
                </c:pt>
                <c:pt idx="91">
                  <c:v>1.0465384741794737E-3</c:v>
                </c:pt>
                <c:pt idx="92">
                  <c:v>0</c:v>
                </c:pt>
                <c:pt idx="93">
                  <c:v>0</c:v>
                </c:pt>
                <c:pt idx="94">
                  <c:v>0</c:v>
                </c:pt>
                <c:pt idx="95">
                  <c:v>5.2326923708973742E-4</c:v>
                </c:pt>
              </c:numCache>
            </c:numRef>
          </c:val>
        </c:ser>
        <c:dLbls>
          <c:showLegendKey val="0"/>
          <c:showVal val="0"/>
          <c:showCatName val="0"/>
          <c:showSerName val="0"/>
          <c:showPercent val="0"/>
          <c:showBubbleSize val="0"/>
        </c:dLbls>
        <c:gapWidth val="50"/>
        <c:axId val="514578952"/>
        <c:axId val="514580520"/>
      </c:barChart>
      <c:catAx>
        <c:axId val="514578952"/>
        <c:scaling>
          <c:orientation val="minMax"/>
        </c:scaling>
        <c:delete val="0"/>
        <c:axPos val="b"/>
        <c:numFmt formatCode="General" sourceLinked="1"/>
        <c:majorTickMark val="out"/>
        <c:minorTickMark val="none"/>
        <c:tickLblPos val="nextTo"/>
        <c:crossAx val="514580520"/>
        <c:crosses val="autoZero"/>
        <c:auto val="1"/>
        <c:lblAlgn val="ctr"/>
        <c:lblOffset val="100"/>
        <c:tickLblSkip val="10"/>
        <c:tickMarkSkip val="10"/>
        <c:noMultiLvlLbl val="0"/>
      </c:catAx>
      <c:valAx>
        <c:axId val="514580520"/>
        <c:scaling>
          <c:orientation val="minMax"/>
          <c:max val="0.1"/>
        </c:scaling>
        <c:delete val="0"/>
        <c:axPos val="l"/>
        <c:title>
          <c:tx>
            <c:rich>
              <a:bodyPr rot="-5400000" vert="horz"/>
              <a:lstStyle/>
              <a:p>
                <a:pPr>
                  <a:defRPr/>
                </a:pPr>
                <a:r>
                  <a:rPr lang="en-US"/>
                  <a:t>p</a:t>
                </a:r>
              </a:p>
            </c:rich>
          </c:tx>
          <c:layout/>
          <c:overlay val="0"/>
        </c:title>
        <c:numFmt formatCode="General" sourceLinked="1"/>
        <c:majorTickMark val="out"/>
        <c:minorTickMark val="none"/>
        <c:tickLblPos val="nextTo"/>
        <c:crossAx val="514578952"/>
        <c:crosses val="autoZero"/>
        <c:crossBetween val="between"/>
        <c:majorUnit val="0.05"/>
      </c:valAx>
    </c:plotArea>
    <c:plotVisOnly val="1"/>
    <c:dispBlanksAs val="gap"/>
    <c:showDLblsOverMax val="0"/>
  </c:chart>
  <c:spPr>
    <a:ln>
      <a:noFill/>
    </a:ln>
  </c:sp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2009</a:t>
            </a:r>
          </a:p>
        </c:rich>
      </c:tx>
      <c:layout>
        <c:manualLayout>
          <c:xMode val="edge"/>
          <c:yMode val="edge"/>
          <c:x val="0.15344850550018732"/>
          <c:y val="0.25909334702727377"/>
        </c:manualLayout>
      </c:layout>
      <c:overlay val="1"/>
    </c:title>
    <c:autoTitleDeleted val="0"/>
    <c:plotArea>
      <c:layout>
        <c:manualLayout>
          <c:layoutTarget val="inner"/>
          <c:xMode val="edge"/>
          <c:yMode val="edge"/>
          <c:x val="0.13906961570925949"/>
          <c:y val="0.13043478260869565"/>
          <c:w val="0.83483560088989528"/>
          <c:h val="0.55007246376811592"/>
        </c:manualLayout>
      </c:layout>
      <c:barChart>
        <c:barDir val="col"/>
        <c:grouping val="clustered"/>
        <c:varyColors val="0"/>
        <c:ser>
          <c:idx val="0"/>
          <c:order val="0"/>
          <c:spPr>
            <a:solidFill>
              <a:schemeClr val="tx2"/>
            </a:solidFill>
          </c:spPr>
          <c:invertIfNegative val="0"/>
          <c:cat>
            <c:numRef>
              <c:f>all!$Z$2:$Z$97</c:f>
              <c:numCache>
                <c:formatCode>General</c:formatCode>
                <c:ptCount val="9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numCache>
            </c:numRef>
          </c:cat>
          <c:val>
            <c:numRef>
              <c:f>all!$X$386:$X$481</c:f>
              <c:numCache>
                <c:formatCode>General</c:formatCode>
                <c:ptCount val="96"/>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1.6098638288689546E-3</c:v>
                </c:pt>
                <c:pt idx="17">
                  <c:v>1.6098638288689546E-3</c:v>
                </c:pt>
                <c:pt idx="18">
                  <c:v>0</c:v>
                </c:pt>
                <c:pt idx="19">
                  <c:v>0</c:v>
                </c:pt>
                <c:pt idx="20">
                  <c:v>0</c:v>
                </c:pt>
                <c:pt idx="21">
                  <c:v>0</c:v>
                </c:pt>
                <c:pt idx="22">
                  <c:v>0</c:v>
                </c:pt>
                <c:pt idx="23">
                  <c:v>0</c:v>
                </c:pt>
                <c:pt idx="24">
                  <c:v>1.6098638288689546E-3</c:v>
                </c:pt>
                <c:pt idx="25">
                  <c:v>0</c:v>
                </c:pt>
                <c:pt idx="26">
                  <c:v>1.6098638288689546E-3</c:v>
                </c:pt>
                <c:pt idx="27">
                  <c:v>0</c:v>
                </c:pt>
                <c:pt idx="28">
                  <c:v>1.4488774459820587E-2</c:v>
                </c:pt>
                <c:pt idx="29">
                  <c:v>6.6859219190579956E-3</c:v>
                </c:pt>
                <c:pt idx="30">
                  <c:v>1.1515513405664857E-2</c:v>
                </c:pt>
                <c:pt idx="31">
                  <c:v>8.0493191443447697E-3</c:v>
                </c:pt>
                <c:pt idx="32">
                  <c:v>3.2197276577379114E-3</c:v>
                </c:pt>
                <c:pt idx="33">
                  <c:v>9.6591829732137289E-3</c:v>
                </c:pt>
                <c:pt idx="34">
                  <c:v>2.6497221072649818E-2</c:v>
                </c:pt>
                <c:pt idx="35">
                  <c:v>2.2538093604165369E-2</c:v>
                </c:pt>
                <c:pt idx="36">
                  <c:v>3.5663470838699182E-2</c:v>
                </c:pt>
                <c:pt idx="37">
                  <c:v>3.2443743180961292E-2</c:v>
                </c:pt>
                <c:pt idx="38">
                  <c:v>3.8883198496437094E-2</c:v>
                </c:pt>
                <c:pt idx="39">
                  <c:v>3.2197276577379121E-2</c:v>
                </c:pt>
                <c:pt idx="40">
                  <c:v>2.7367685090772208E-2</c:v>
                </c:pt>
                <c:pt idx="41">
                  <c:v>4.5076187208330724E-2</c:v>
                </c:pt>
                <c:pt idx="42">
                  <c:v>2.8977548919641185E-2</c:v>
                </c:pt>
                <c:pt idx="43">
                  <c:v>2.8977548919641185E-2</c:v>
                </c:pt>
                <c:pt idx="44">
                  <c:v>5.3125506352675475E-2</c:v>
                </c:pt>
                <c:pt idx="45">
                  <c:v>3.541700423511699E-2</c:v>
                </c:pt>
                <c:pt idx="46">
                  <c:v>4.5456826483695825E-2</c:v>
                </c:pt>
                <c:pt idx="47">
                  <c:v>5.3125506352675475E-2</c:v>
                </c:pt>
                <c:pt idx="48">
                  <c:v>4.9905778694937578E-2</c:v>
                </c:pt>
                <c:pt idx="49">
                  <c:v>3.3807140406248055E-2</c:v>
                </c:pt>
                <c:pt idx="50">
                  <c:v>4.5076187208330724E-2</c:v>
                </c:pt>
                <c:pt idx="51">
                  <c:v>2.291873287953048E-2</c:v>
                </c:pt>
                <c:pt idx="52">
                  <c:v>1.9318365946427458E-2</c:v>
                </c:pt>
                <c:pt idx="53">
                  <c:v>2.4528596708399419E-2</c:v>
                </c:pt>
                <c:pt idx="54">
                  <c:v>3.2577915852744228E-2</c:v>
                </c:pt>
                <c:pt idx="55">
                  <c:v>2.575782126190327E-2</c:v>
                </c:pt>
                <c:pt idx="56">
                  <c:v>1.6098638288689543E-2</c:v>
                </c:pt>
                <c:pt idx="57">
                  <c:v>8.0493191443447697E-3</c:v>
                </c:pt>
                <c:pt idx="58">
                  <c:v>1.6098638288689543E-2</c:v>
                </c:pt>
                <c:pt idx="59">
                  <c:v>2.0928229775296393E-2</c:v>
                </c:pt>
                <c:pt idx="60">
                  <c:v>1.4488774459820587E-2</c:v>
                </c:pt>
                <c:pt idx="61">
                  <c:v>9.6591829732137289E-3</c:v>
                </c:pt>
                <c:pt idx="62">
                  <c:v>1.4488774459820587E-2</c:v>
                </c:pt>
                <c:pt idx="63">
                  <c:v>1.1269046802082679E-2</c:v>
                </c:pt>
                <c:pt idx="64">
                  <c:v>8.0493191443447697E-3</c:v>
                </c:pt>
                <c:pt idx="65">
                  <c:v>9.6591829732137289E-3</c:v>
                </c:pt>
                <c:pt idx="66">
                  <c:v>4.8295914866068644E-3</c:v>
                </c:pt>
                <c:pt idx="67">
                  <c:v>9.6591829732137289E-3</c:v>
                </c:pt>
                <c:pt idx="68">
                  <c:v>6.4394553154758201E-3</c:v>
                </c:pt>
                <c:pt idx="69">
                  <c:v>9.6591829732137289E-3</c:v>
                </c:pt>
                <c:pt idx="70">
                  <c:v>1.6098638288689546E-3</c:v>
                </c:pt>
                <c:pt idx="71">
                  <c:v>4.8295914866068644E-3</c:v>
                </c:pt>
                <c:pt idx="72">
                  <c:v>0</c:v>
                </c:pt>
                <c:pt idx="73">
                  <c:v>1.6098638288689546E-3</c:v>
                </c:pt>
                <c:pt idx="74">
                  <c:v>6.4394553154758201E-3</c:v>
                </c:pt>
                <c:pt idx="75">
                  <c:v>1.6098638288689546E-3</c:v>
                </c:pt>
                <c:pt idx="76">
                  <c:v>1.6098638288689546E-3</c:v>
                </c:pt>
                <c:pt idx="77">
                  <c:v>0</c:v>
                </c:pt>
                <c:pt idx="78">
                  <c:v>0</c:v>
                </c:pt>
                <c:pt idx="79">
                  <c:v>1.6098638288689546E-3</c:v>
                </c:pt>
                <c:pt idx="80">
                  <c:v>0</c:v>
                </c:pt>
                <c:pt idx="81">
                  <c:v>0</c:v>
                </c:pt>
                <c:pt idx="82">
                  <c:v>0</c:v>
                </c:pt>
                <c:pt idx="83">
                  <c:v>0</c:v>
                </c:pt>
                <c:pt idx="84">
                  <c:v>0</c:v>
                </c:pt>
                <c:pt idx="85">
                  <c:v>0</c:v>
                </c:pt>
                <c:pt idx="86">
                  <c:v>0</c:v>
                </c:pt>
                <c:pt idx="87">
                  <c:v>0</c:v>
                </c:pt>
                <c:pt idx="88">
                  <c:v>0</c:v>
                </c:pt>
                <c:pt idx="89">
                  <c:v>1.6098638288689546E-3</c:v>
                </c:pt>
                <c:pt idx="90">
                  <c:v>0</c:v>
                </c:pt>
                <c:pt idx="91">
                  <c:v>0</c:v>
                </c:pt>
                <c:pt idx="92">
                  <c:v>0</c:v>
                </c:pt>
                <c:pt idx="93">
                  <c:v>0</c:v>
                </c:pt>
                <c:pt idx="94">
                  <c:v>0</c:v>
                </c:pt>
                <c:pt idx="95">
                  <c:v>0</c:v>
                </c:pt>
              </c:numCache>
            </c:numRef>
          </c:val>
        </c:ser>
        <c:dLbls>
          <c:showLegendKey val="0"/>
          <c:showVal val="0"/>
          <c:showCatName val="0"/>
          <c:showSerName val="0"/>
          <c:showPercent val="0"/>
          <c:showBubbleSize val="0"/>
        </c:dLbls>
        <c:gapWidth val="50"/>
        <c:axId val="514577776"/>
        <c:axId val="514581304"/>
      </c:barChart>
      <c:catAx>
        <c:axId val="514577776"/>
        <c:scaling>
          <c:orientation val="minMax"/>
        </c:scaling>
        <c:delete val="0"/>
        <c:axPos val="b"/>
        <c:title>
          <c:tx>
            <c:rich>
              <a:bodyPr/>
              <a:lstStyle/>
              <a:p>
                <a:pPr>
                  <a:defRPr sz="1600"/>
                </a:pPr>
                <a:r>
                  <a:rPr lang="en-US" sz="1600" dirty="0"/>
                  <a:t>Max TL (cm)</a:t>
                </a:r>
              </a:p>
            </c:rich>
          </c:tx>
          <c:layout>
            <c:manualLayout>
              <c:xMode val="edge"/>
              <c:yMode val="edge"/>
              <c:x val="0.41684212095878342"/>
              <c:y val="0.80333333333333334"/>
            </c:manualLayout>
          </c:layout>
          <c:overlay val="0"/>
        </c:title>
        <c:numFmt formatCode="General" sourceLinked="1"/>
        <c:majorTickMark val="out"/>
        <c:minorTickMark val="none"/>
        <c:tickLblPos val="nextTo"/>
        <c:crossAx val="514581304"/>
        <c:crosses val="autoZero"/>
        <c:auto val="1"/>
        <c:lblAlgn val="ctr"/>
        <c:lblOffset val="100"/>
        <c:tickLblSkip val="10"/>
        <c:tickMarkSkip val="10"/>
        <c:noMultiLvlLbl val="0"/>
      </c:catAx>
      <c:valAx>
        <c:axId val="514581304"/>
        <c:scaling>
          <c:orientation val="minMax"/>
          <c:max val="0.1"/>
          <c:min val="0"/>
        </c:scaling>
        <c:delete val="0"/>
        <c:axPos val="l"/>
        <c:title>
          <c:tx>
            <c:rich>
              <a:bodyPr rot="-5400000" vert="horz"/>
              <a:lstStyle/>
              <a:p>
                <a:pPr>
                  <a:defRPr/>
                </a:pPr>
                <a:r>
                  <a:rPr lang="en-US"/>
                  <a:t>p</a:t>
                </a:r>
              </a:p>
            </c:rich>
          </c:tx>
          <c:layout/>
          <c:overlay val="0"/>
        </c:title>
        <c:numFmt formatCode="General" sourceLinked="1"/>
        <c:majorTickMark val="out"/>
        <c:minorTickMark val="none"/>
        <c:tickLblPos val="nextTo"/>
        <c:crossAx val="514577776"/>
        <c:crosses val="autoZero"/>
        <c:crossBetween val="between"/>
        <c:majorUnit val="5.000000000000001E-2"/>
      </c:valAx>
    </c:plotArea>
    <c:plotVisOnly val="1"/>
    <c:dispBlanksAs val="gap"/>
    <c:showDLblsOverMax val="0"/>
  </c:chart>
  <c:spPr>
    <a:ln>
      <a:noFill/>
    </a:ln>
  </c:sp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2010</a:t>
            </a:r>
          </a:p>
        </c:rich>
      </c:tx>
      <c:layout>
        <c:manualLayout>
          <c:xMode val="edge"/>
          <c:yMode val="edge"/>
          <c:x val="0.77876742946194222"/>
          <c:y val="0.33002062242219721"/>
        </c:manualLayout>
      </c:layout>
      <c:overlay val="1"/>
    </c:title>
    <c:autoTitleDeleted val="0"/>
    <c:plotArea>
      <c:layout>
        <c:manualLayout>
          <c:layoutTarget val="inner"/>
          <c:xMode val="edge"/>
          <c:yMode val="edge"/>
          <c:x val="0.14451110364244613"/>
          <c:y val="8.7301587301587297E-2"/>
          <c:w val="0.80898603059808483"/>
          <c:h val="0.72261904761904761"/>
        </c:manualLayout>
      </c:layout>
      <c:barChart>
        <c:barDir val="col"/>
        <c:grouping val="clustered"/>
        <c:varyColors val="0"/>
        <c:ser>
          <c:idx val="0"/>
          <c:order val="0"/>
          <c:spPr>
            <a:solidFill>
              <a:schemeClr val="tx2"/>
            </a:solidFill>
          </c:spPr>
          <c:invertIfNegative val="0"/>
          <c:cat>
            <c:numRef>
              <c:f>all!$Z$2:$Z$97</c:f>
              <c:numCache>
                <c:formatCode>General</c:formatCode>
                <c:ptCount val="9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numCache>
            </c:numRef>
          </c:cat>
          <c:val>
            <c:numRef>
              <c:f>all!$X$482:$X$577</c:f>
              <c:numCache>
                <c:formatCode>General</c:formatCode>
                <c:ptCount val="96"/>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2.9032176559001758E-3</c:v>
                </c:pt>
                <c:pt idx="26">
                  <c:v>0</c:v>
                </c:pt>
                <c:pt idx="27">
                  <c:v>2.9032176559001758E-3</c:v>
                </c:pt>
                <c:pt idx="28">
                  <c:v>1.1612870623600703E-2</c:v>
                </c:pt>
                <c:pt idx="29">
                  <c:v>8.7096529677005204E-3</c:v>
                </c:pt>
                <c:pt idx="30">
                  <c:v>9.9287257379739573E-3</c:v>
                </c:pt>
                <c:pt idx="31">
                  <c:v>1.1612870623600703E-2</c:v>
                </c:pt>
                <c:pt idx="32">
                  <c:v>2.0322523591301191E-2</c:v>
                </c:pt>
                <c:pt idx="33">
                  <c:v>5.806435311800349E-3</c:v>
                </c:pt>
                <c:pt idx="34">
                  <c:v>1.7419305935401034E-2</c:v>
                </c:pt>
                <c:pt idx="35">
                  <c:v>1.4516088279500862E-2</c:v>
                </c:pt>
                <c:pt idx="36">
                  <c:v>1.1612870623600703E-2</c:v>
                </c:pt>
                <c:pt idx="37">
                  <c:v>2.0322523591301191E-2</c:v>
                </c:pt>
                <c:pt idx="38">
                  <c:v>1.6384965503747642E-2</c:v>
                </c:pt>
                <c:pt idx="39">
                  <c:v>2.5663886787748259E-2</c:v>
                </c:pt>
                <c:pt idx="40">
                  <c:v>2.9786177213921884E-2</c:v>
                </c:pt>
                <c:pt idx="41">
                  <c:v>1.1612870623600703E-2</c:v>
                </c:pt>
                <c:pt idx="42">
                  <c:v>3.3154466985175338E-2</c:v>
                </c:pt>
                <c:pt idx="43">
                  <c:v>3.0251249329275198E-2</c:v>
                </c:pt>
                <c:pt idx="44">
                  <c:v>2.4444814017474836E-2</c:v>
                </c:pt>
                <c:pt idx="45">
                  <c:v>3.3804271439148673E-2</c:v>
                </c:pt>
                <c:pt idx="46">
                  <c:v>2.9032176559001754E-2</c:v>
                </c:pt>
                <c:pt idx="47">
                  <c:v>3.7741829526702263E-2</c:v>
                </c:pt>
                <c:pt idx="48">
                  <c:v>3.0251249329275198E-2</c:v>
                </c:pt>
                <c:pt idx="49">
                  <c:v>5.0654309058249622E-2</c:v>
                </c:pt>
                <c:pt idx="50">
                  <c:v>2.6128958903101553E-2</c:v>
                </c:pt>
                <c:pt idx="51">
                  <c:v>2.734803167337501E-2</c:v>
                </c:pt>
                <c:pt idx="52">
                  <c:v>3.2585198668875277E-2</c:v>
                </c:pt>
                <c:pt idx="53">
                  <c:v>4.1294851636575758E-2</c:v>
                </c:pt>
                <c:pt idx="54">
                  <c:v>3.1935394214901922E-2</c:v>
                </c:pt>
                <c:pt idx="55">
                  <c:v>3.1935394214901922E-2</c:v>
                </c:pt>
                <c:pt idx="56">
                  <c:v>3.1935394214901922E-2</c:v>
                </c:pt>
                <c:pt idx="57">
                  <c:v>1.4516088279500862E-2</c:v>
                </c:pt>
                <c:pt idx="58">
                  <c:v>2.3225741247201379E-2</c:v>
                </c:pt>
                <c:pt idx="59">
                  <c:v>3.8391633980675605E-2</c:v>
                </c:pt>
                <c:pt idx="60">
                  <c:v>2.0322523591301191E-2</c:v>
                </c:pt>
                <c:pt idx="61">
                  <c:v>2.9032176559001754E-2</c:v>
                </c:pt>
                <c:pt idx="62">
                  <c:v>1.7419305935401034E-2</c:v>
                </c:pt>
                <c:pt idx="63">
                  <c:v>3.6057684641075512E-2</c:v>
                </c:pt>
                <c:pt idx="64">
                  <c:v>1.1612870623600703E-2</c:v>
                </c:pt>
                <c:pt idx="65">
                  <c:v>1.1612870623600703E-2</c:v>
                </c:pt>
                <c:pt idx="66">
                  <c:v>3.1935394214901922E-2</c:v>
                </c:pt>
                <c:pt idx="67">
                  <c:v>2.9032176559001758E-3</c:v>
                </c:pt>
                <c:pt idx="68">
                  <c:v>1.4516088279500862E-2</c:v>
                </c:pt>
                <c:pt idx="69">
                  <c:v>2.9032176559001758E-3</c:v>
                </c:pt>
                <c:pt idx="70">
                  <c:v>2.9032176559001758E-3</c:v>
                </c:pt>
                <c:pt idx="71">
                  <c:v>0</c:v>
                </c:pt>
                <c:pt idx="72">
                  <c:v>1.1612870623600703E-2</c:v>
                </c:pt>
                <c:pt idx="73">
                  <c:v>5.806435311800349E-3</c:v>
                </c:pt>
                <c:pt idx="74">
                  <c:v>0</c:v>
                </c:pt>
                <c:pt idx="75">
                  <c:v>0</c:v>
                </c:pt>
                <c:pt idx="76">
                  <c:v>0</c:v>
                </c:pt>
                <c:pt idx="77">
                  <c:v>2.9032176559001758E-3</c:v>
                </c:pt>
                <c:pt idx="78">
                  <c:v>2.9032176559001758E-3</c:v>
                </c:pt>
                <c:pt idx="79">
                  <c:v>2.9032176559001758E-3</c:v>
                </c:pt>
                <c:pt idx="80">
                  <c:v>0</c:v>
                </c:pt>
                <c:pt idx="81">
                  <c:v>0</c:v>
                </c:pt>
                <c:pt idx="82">
                  <c:v>0</c:v>
                </c:pt>
                <c:pt idx="83">
                  <c:v>0</c:v>
                </c:pt>
                <c:pt idx="84">
                  <c:v>0</c:v>
                </c:pt>
                <c:pt idx="85">
                  <c:v>0</c:v>
                </c:pt>
                <c:pt idx="86">
                  <c:v>2.9032176559001758E-3</c:v>
                </c:pt>
                <c:pt idx="87">
                  <c:v>0</c:v>
                </c:pt>
                <c:pt idx="88">
                  <c:v>0</c:v>
                </c:pt>
                <c:pt idx="89">
                  <c:v>0</c:v>
                </c:pt>
                <c:pt idx="90">
                  <c:v>0</c:v>
                </c:pt>
                <c:pt idx="91">
                  <c:v>0</c:v>
                </c:pt>
                <c:pt idx="92">
                  <c:v>0</c:v>
                </c:pt>
                <c:pt idx="93">
                  <c:v>0</c:v>
                </c:pt>
                <c:pt idx="94">
                  <c:v>0</c:v>
                </c:pt>
                <c:pt idx="95">
                  <c:v>0</c:v>
                </c:pt>
              </c:numCache>
            </c:numRef>
          </c:val>
        </c:ser>
        <c:dLbls>
          <c:showLegendKey val="0"/>
          <c:showVal val="0"/>
          <c:showCatName val="0"/>
          <c:showSerName val="0"/>
          <c:showPercent val="0"/>
          <c:showBubbleSize val="0"/>
        </c:dLbls>
        <c:gapWidth val="50"/>
        <c:axId val="514578560"/>
        <c:axId val="514581696"/>
      </c:barChart>
      <c:catAx>
        <c:axId val="514578560"/>
        <c:scaling>
          <c:orientation val="minMax"/>
        </c:scaling>
        <c:delete val="0"/>
        <c:axPos val="b"/>
        <c:numFmt formatCode="General" sourceLinked="1"/>
        <c:majorTickMark val="out"/>
        <c:minorTickMark val="none"/>
        <c:tickLblPos val="nextTo"/>
        <c:crossAx val="514581696"/>
        <c:crosses val="autoZero"/>
        <c:auto val="1"/>
        <c:lblAlgn val="ctr"/>
        <c:lblOffset val="100"/>
        <c:tickLblSkip val="10"/>
        <c:tickMarkSkip val="10"/>
        <c:noMultiLvlLbl val="0"/>
      </c:catAx>
      <c:valAx>
        <c:axId val="514581696"/>
        <c:scaling>
          <c:orientation val="minMax"/>
          <c:max val="0.1"/>
          <c:min val="0"/>
        </c:scaling>
        <c:delete val="0"/>
        <c:axPos val="l"/>
        <c:title>
          <c:tx>
            <c:rich>
              <a:bodyPr rot="-5400000" vert="horz"/>
              <a:lstStyle/>
              <a:p>
                <a:pPr>
                  <a:defRPr/>
                </a:pPr>
                <a:r>
                  <a:rPr lang="en-US"/>
                  <a:t>p</a:t>
                </a:r>
              </a:p>
            </c:rich>
          </c:tx>
          <c:layout/>
          <c:overlay val="0"/>
        </c:title>
        <c:numFmt formatCode="General" sourceLinked="1"/>
        <c:majorTickMark val="out"/>
        <c:minorTickMark val="none"/>
        <c:tickLblPos val="nextTo"/>
        <c:crossAx val="514578560"/>
        <c:crosses val="autoZero"/>
        <c:crossBetween val="between"/>
        <c:majorUnit val="5.000000000000001E-2"/>
      </c:valAx>
    </c:plotArea>
    <c:plotVisOnly val="1"/>
    <c:dispBlanksAs val="gap"/>
    <c:showDLblsOverMax val="0"/>
  </c:chart>
  <c:spPr>
    <a:ln>
      <a:noFill/>
    </a:ln>
  </c:sp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7146" cy="464741"/>
          </a:xfrm>
          <a:prstGeom prst="rect">
            <a:avLst/>
          </a:prstGeom>
        </p:spPr>
        <p:txBody>
          <a:bodyPr vert="horz" lIns="92042" tIns="46021" rIns="92042" bIns="46021" rtlCol="0"/>
          <a:lstStyle>
            <a:lvl1pPr algn="l">
              <a:defRPr sz="1200"/>
            </a:lvl1pPr>
          </a:lstStyle>
          <a:p>
            <a:endParaRPr lang="en-US"/>
          </a:p>
        </p:txBody>
      </p:sp>
      <p:sp>
        <p:nvSpPr>
          <p:cNvPr id="3" name="Date Placeholder 2"/>
          <p:cNvSpPr>
            <a:spLocks noGrp="1"/>
          </p:cNvSpPr>
          <p:nvPr>
            <p:ph type="dt" sz="quarter" idx="1"/>
          </p:nvPr>
        </p:nvSpPr>
        <p:spPr>
          <a:xfrm>
            <a:off x="3971654" y="1"/>
            <a:ext cx="3037146" cy="464741"/>
          </a:xfrm>
          <a:prstGeom prst="rect">
            <a:avLst/>
          </a:prstGeom>
        </p:spPr>
        <p:txBody>
          <a:bodyPr vert="horz" lIns="92042" tIns="46021" rIns="92042" bIns="46021" rtlCol="0"/>
          <a:lstStyle>
            <a:lvl1pPr algn="r">
              <a:defRPr sz="1200"/>
            </a:lvl1pPr>
          </a:lstStyle>
          <a:p>
            <a:fld id="{AD4536F1-E04C-4292-B860-BC5AC53801F6}" type="datetimeFigureOut">
              <a:rPr lang="en-US" smtClean="0"/>
              <a:pPr/>
              <a:t>11/7/2017</a:t>
            </a:fld>
            <a:endParaRPr lang="en-US"/>
          </a:p>
        </p:txBody>
      </p:sp>
      <p:sp>
        <p:nvSpPr>
          <p:cNvPr id="4" name="Footer Placeholder 3"/>
          <p:cNvSpPr>
            <a:spLocks noGrp="1"/>
          </p:cNvSpPr>
          <p:nvPr>
            <p:ph type="ftr" sz="quarter" idx="2"/>
          </p:nvPr>
        </p:nvSpPr>
        <p:spPr>
          <a:xfrm>
            <a:off x="1" y="8830064"/>
            <a:ext cx="3037146" cy="464740"/>
          </a:xfrm>
          <a:prstGeom prst="rect">
            <a:avLst/>
          </a:prstGeom>
        </p:spPr>
        <p:txBody>
          <a:bodyPr vert="horz" lIns="92042" tIns="46021" rIns="92042" bIns="46021" rtlCol="0" anchor="b"/>
          <a:lstStyle>
            <a:lvl1pPr algn="l">
              <a:defRPr sz="1200"/>
            </a:lvl1pPr>
          </a:lstStyle>
          <a:p>
            <a:endParaRPr lang="en-US"/>
          </a:p>
        </p:txBody>
      </p:sp>
      <p:sp>
        <p:nvSpPr>
          <p:cNvPr id="5" name="Slide Number Placeholder 4"/>
          <p:cNvSpPr>
            <a:spLocks noGrp="1"/>
          </p:cNvSpPr>
          <p:nvPr>
            <p:ph type="sldNum" sz="quarter" idx="3"/>
          </p:nvPr>
        </p:nvSpPr>
        <p:spPr>
          <a:xfrm>
            <a:off x="3971654" y="8830064"/>
            <a:ext cx="3037146" cy="464740"/>
          </a:xfrm>
          <a:prstGeom prst="rect">
            <a:avLst/>
          </a:prstGeom>
        </p:spPr>
        <p:txBody>
          <a:bodyPr vert="horz" lIns="92042" tIns="46021" rIns="92042" bIns="46021" rtlCol="0" anchor="b"/>
          <a:lstStyle>
            <a:lvl1pPr algn="r">
              <a:defRPr sz="1200"/>
            </a:lvl1pPr>
          </a:lstStyle>
          <a:p>
            <a:fld id="{E93E6BA5-B0D2-4158-B32E-A5D590B4AEC8}" type="slidenum">
              <a:rPr lang="en-US" smtClean="0"/>
              <a:pPr/>
              <a:t>‹#›</a:t>
            </a:fld>
            <a:endParaRPr lang="en-US"/>
          </a:p>
        </p:txBody>
      </p:sp>
    </p:spTree>
    <p:extLst>
      <p:ext uri="{BB962C8B-B14F-4D97-AF65-F5344CB8AC3E}">
        <p14:creationId xmlns:p14="http://schemas.microsoft.com/office/powerpoint/2010/main" val="39742211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2" y="2"/>
            <a:ext cx="3037146" cy="464741"/>
          </a:xfrm>
          <a:prstGeom prst="rect">
            <a:avLst/>
          </a:prstGeom>
          <a:noFill/>
          <a:ln w="9525">
            <a:noFill/>
            <a:miter lim="800000"/>
            <a:headEnd/>
            <a:tailEnd/>
          </a:ln>
          <a:effectLst/>
        </p:spPr>
        <p:txBody>
          <a:bodyPr vert="horz" wrap="square" lIns="93755" tIns="46878" rIns="93755" bIns="46878" numCol="1" anchor="t" anchorCtr="0" compatLnSpc="1">
            <a:prstTxWarp prst="textNoShape">
              <a:avLst/>
            </a:prstTxWarp>
          </a:bodyPr>
          <a:lstStyle>
            <a:lvl1pPr defTabSz="937817">
              <a:spcBef>
                <a:spcPct val="0"/>
              </a:spcBef>
              <a:defRPr sz="1200">
                <a:latin typeface="Arial" charset="0"/>
              </a:defRPr>
            </a:lvl1pPr>
          </a:lstStyle>
          <a:p>
            <a:pPr>
              <a:defRPr/>
            </a:pPr>
            <a:endParaRPr lang="en-US"/>
          </a:p>
        </p:txBody>
      </p:sp>
      <p:sp>
        <p:nvSpPr>
          <p:cNvPr id="11267" name="Rectangle 3"/>
          <p:cNvSpPr>
            <a:spLocks noGrp="1" noChangeArrowheads="1"/>
          </p:cNvSpPr>
          <p:nvPr>
            <p:ph type="dt" idx="1"/>
          </p:nvPr>
        </p:nvSpPr>
        <p:spPr bwMode="auto">
          <a:xfrm>
            <a:off x="3971655" y="2"/>
            <a:ext cx="3037146" cy="464741"/>
          </a:xfrm>
          <a:prstGeom prst="rect">
            <a:avLst/>
          </a:prstGeom>
          <a:noFill/>
          <a:ln w="9525">
            <a:noFill/>
            <a:miter lim="800000"/>
            <a:headEnd/>
            <a:tailEnd/>
          </a:ln>
          <a:effectLst/>
        </p:spPr>
        <p:txBody>
          <a:bodyPr vert="horz" wrap="square" lIns="93755" tIns="46878" rIns="93755" bIns="46878" numCol="1" anchor="t" anchorCtr="0" compatLnSpc="1">
            <a:prstTxWarp prst="textNoShape">
              <a:avLst/>
            </a:prstTxWarp>
          </a:bodyPr>
          <a:lstStyle>
            <a:lvl1pPr algn="r" defTabSz="937817">
              <a:spcBef>
                <a:spcPct val="0"/>
              </a:spcBef>
              <a:defRPr sz="1200">
                <a:latin typeface="Arial" charset="0"/>
              </a:defRPr>
            </a:lvl1pPr>
          </a:lstStyle>
          <a:p>
            <a:pPr>
              <a:defRPr/>
            </a:pPr>
            <a:endParaRPr lang="en-US"/>
          </a:p>
        </p:txBody>
      </p:sp>
      <p:sp>
        <p:nvSpPr>
          <p:cNvPr id="6148" name="Rectangle 4"/>
          <p:cNvSpPr>
            <a:spLocks noGrp="1" noRot="1" noChangeAspect="1" noChangeArrowheads="1" noTextEdit="1"/>
          </p:cNvSpPr>
          <p:nvPr>
            <p:ph type="sldImg" idx="2"/>
          </p:nvPr>
        </p:nvSpPr>
        <p:spPr bwMode="auto">
          <a:xfrm>
            <a:off x="1182688" y="696913"/>
            <a:ext cx="4649787" cy="3487737"/>
          </a:xfrm>
          <a:prstGeom prst="rect">
            <a:avLst/>
          </a:prstGeom>
          <a:noFill/>
          <a:ln w="9525">
            <a:solidFill>
              <a:srgbClr val="000000"/>
            </a:solidFill>
            <a:miter lim="800000"/>
            <a:headEnd/>
            <a:tailEnd/>
          </a:ln>
        </p:spPr>
      </p:sp>
      <p:sp>
        <p:nvSpPr>
          <p:cNvPr id="11269" name="Rectangle 5"/>
          <p:cNvSpPr>
            <a:spLocks noGrp="1" noChangeArrowheads="1"/>
          </p:cNvSpPr>
          <p:nvPr>
            <p:ph type="body" sz="quarter" idx="3"/>
          </p:nvPr>
        </p:nvSpPr>
        <p:spPr bwMode="auto">
          <a:xfrm>
            <a:off x="700881" y="4415834"/>
            <a:ext cx="5608640" cy="4182661"/>
          </a:xfrm>
          <a:prstGeom prst="rect">
            <a:avLst/>
          </a:prstGeom>
          <a:noFill/>
          <a:ln w="9525">
            <a:noFill/>
            <a:miter lim="800000"/>
            <a:headEnd/>
            <a:tailEnd/>
          </a:ln>
          <a:effectLst/>
        </p:spPr>
        <p:txBody>
          <a:bodyPr vert="horz" wrap="square" lIns="93755" tIns="46878" rIns="93755" bIns="4687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270" name="Rectangle 6"/>
          <p:cNvSpPr>
            <a:spLocks noGrp="1" noChangeArrowheads="1"/>
          </p:cNvSpPr>
          <p:nvPr>
            <p:ph type="ftr" sz="quarter" idx="4"/>
          </p:nvPr>
        </p:nvSpPr>
        <p:spPr bwMode="auto">
          <a:xfrm>
            <a:off x="2" y="8830064"/>
            <a:ext cx="3037146" cy="464740"/>
          </a:xfrm>
          <a:prstGeom prst="rect">
            <a:avLst/>
          </a:prstGeom>
          <a:noFill/>
          <a:ln w="9525">
            <a:noFill/>
            <a:miter lim="800000"/>
            <a:headEnd/>
            <a:tailEnd/>
          </a:ln>
          <a:effectLst/>
        </p:spPr>
        <p:txBody>
          <a:bodyPr vert="horz" wrap="square" lIns="93755" tIns="46878" rIns="93755" bIns="46878" numCol="1" anchor="b" anchorCtr="0" compatLnSpc="1">
            <a:prstTxWarp prst="textNoShape">
              <a:avLst/>
            </a:prstTxWarp>
          </a:bodyPr>
          <a:lstStyle>
            <a:lvl1pPr defTabSz="937817">
              <a:spcBef>
                <a:spcPct val="0"/>
              </a:spcBef>
              <a:defRPr sz="1200">
                <a:latin typeface="Arial" charset="0"/>
              </a:defRPr>
            </a:lvl1pPr>
          </a:lstStyle>
          <a:p>
            <a:pPr>
              <a:defRPr/>
            </a:pPr>
            <a:endParaRPr lang="en-US"/>
          </a:p>
        </p:txBody>
      </p:sp>
      <p:sp>
        <p:nvSpPr>
          <p:cNvPr id="11271" name="Rectangle 7"/>
          <p:cNvSpPr>
            <a:spLocks noGrp="1" noChangeArrowheads="1"/>
          </p:cNvSpPr>
          <p:nvPr>
            <p:ph type="sldNum" sz="quarter" idx="5"/>
          </p:nvPr>
        </p:nvSpPr>
        <p:spPr bwMode="auto">
          <a:xfrm>
            <a:off x="3971655" y="8830064"/>
            <a:ext cx="3037146" cy="464740"/>
          </a:xfrm>
          <a:prstGeom prst="rect">
            <a:avLst/>
          </a:prstGeom>
          <a:noFill/>
          <a:ln w="9525">
            <a:noFill/>
            <a:miter lim="800000"/>
            <a:headEnd/>
            <a:tailEnd/>
          </a:ln>
          <a:effectLst/>
        </p:spPr>
        <p:txBody>
          <a:bodyPr vert="horz" wrap="square" lIns="93755" tIns="46878" rIns="93755" bIns="46878" numCol="1" anchor="b" anchorCtr="0" compatLnSpc="1">
            <a:prstTxWarp prst="textNoShape">
              <a:avLst/>
            </a:prstTxWarp>
          </a:bodyPr>
          <a:lstStyle>
            <a:lvl1pPr algn="r" defTabSz="937817">
              <a:spcBef>
                <a:spcPct val="0"/>
              </a:spcBef>
              <a:defRPr sz="1200">
                <a:latin typeface="Arial" charset="0"/>
              </a:defRPr>
            </a:lvl1pPr>
          </a:lstStyle>
          <a:p>
            <a:pPr>
              <a:defRPr/>
            </a:pPr>
            <a:fld id="{7C547967-37BD-4BC5-BF40-0B31422AD648}" type="slidenum">
              <a:rPr lang="en-US"/>
              <a:pPr>
                <a:defRPr/>
              </a:pPr>
              <a:t>‹#›</a:t>
            </a:fld>
            <a:endParaRPr lang="en-US"/>
          </a:p>
        </p:txBody>
      </p:sp>
    </p:spTree>
    <p:extLst>
      <p:ext uri="{BB962C8B-B14F-4D97-AF65-F5344CB8AC3E}">
        <p14:creationId xmlns:p14="http://schemas.microsoft.com/office/powerpoint/2010/main" val="21199738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pPr defTabSz="936275"/>
            <a:fld id="{D4BD2A4E-8E30-4EF4-B39A-F44917F4610F}" type="slidenum">
              <a:rPr lang="en-US" smtClean="0"/>
              <a:pPr defTabSz="936275"/>
              <a:t>1</a:t>
            </a:fld>
            <a:endParaRPr lang="en-US" dirty="0" smtClean="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p:spPr>
        <p:txBody>
          <a:bodyPr/>
          <a:lstStyle/>
          <a:p>
            <a:pPr defTabSz="917040" eaLnBrk="1" hangingPunct="1">
              <a:defRPr/>
            </a:pPr>
            <a:endParaRPr lang="en-US" dirty="0" smtClean="0">
              <a:latin typeface="Franklin Gothic Book" pitchFamily="34" charset="0"/>
            </a:endParaRPr>
          </a:p>
        </p:txBody>
      </p:sp>
    </p:spTree>
    <p:extLst>
      <p:ext uri="{BB962C8B-B14F-4D97-AF65-F5344CB8AC3E}">
        <p14:creationId xmlns:p14="http://schemas.microsoft.com/office/powerpoint/2010/main" val="18344484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Length Frequency</a:t>
            </a:r>
          </a:p>
          <a:p>
            <a:r>
              <a:rPr lang="en-US" dirty="0" smtClean="0"/>
              <a:t>Input in stock assessments</a:t>
            </a:r>
          </a:p>
          <a:p>
            <a:r>
              <a:rPr lang="en-US" dirty="0" smtClean="0"/>
              <a:t>Recruitment signals, used to forecast</a:t>
            </a:r>
          </a:p>
          <a:p>
            <a:r>
              <a:rPr lang="en-US" dirty="0" smtClean="0"/>
              <a:t>May facilitate more responsive management</a:t>
            </a:r>
          </a:p>
        </p:txBody>
      </p:sp>
      <p:sp>
        <p:nvSpPr>
          <p:cNvPr id="4" name="Slide Number Placeholder 3"/>
          <p:cNvSpPr>
            <a:spLocks noGrp="1"/>
          </p:cNvSpPr>
          <p:nvPr>
            <p:ph type="sldNum" sz="quarter" idx="10"/>
          </p:nvPr>
        </p:nvSpPr>
        <p:spPr/>
        <p:txBody>
          <a:bodyPr/>
          <a:lstStyle/>
          <a:p>
            <a:pPr>
              <a:defRPr/>
            </a:pPr>
            <a:fld id="{7C547967-37BD-4BC5-BF40-0B31422AD648}" type="slidenum">
              <a:rPr lang="en-US" smtClean="0"/>
              <a:pPr>
                <a:defRPr/>
              </a:pPr>
              <a:t>12</a:t>
            </a:fld>
            <a:endParaRPr lang="en-US"/>
          </a:p>
        </p:txBody>
      </p:sp>
    </p:spTree>
    <p:extLst>
      <p:ext uri="{BB962C8B-B14F-4D97-AF65-F5344CB8AC3E}">
        <p14:creationId xmlns:p14="http://schemas.microsoft.com/office/powerpoint/2010/main" val="3726689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C547967-37BD-4BC5-BF40-0B31422AD648}" type="slidenum">
              <a:rPr lang="en-US" smtClean="0"/>
              <a:pPr>
                <a:defRPr/>
              </a:pPr>
              <a:t>13</a:t>
            </a:fld>
            <a:endParaRPr lang="en-US"/>
          </a:p>
        </p:txBody>
      </p:sp>
    </p:spTree>
    <p:extLst>
      <p:ext uri="{BB962C8B-B14F-4D97-AF65-F5344CB8AC3E}">
        <p14:creationId xmlns:p14="http://schemas.microsoft.com/office/powerpoint/2010/main" val="38721289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a:solidFill>
                  <a:schemeClr val="tx1"/>
                </a:solidFill>
                <a:latin typeface="Franklin Gothic Book" panose="020B0503020102020204" pitchFamily="34" charset="0"/>
              </a:defRPr>
            </a:lvl1pPr>
            <a:lvl2pPr marL="742950" indent="-285750">
              <a:defRPr sz="800">
                <a:solidFill>
                  <a:schemeClr val="tx1"/>
                </a:solidFill>
                <a:latin typeface="Franklin Gothic Book" panose="020B0503020102020204" pitchFamily="34" charset="0"/>
              </a:defRPr>
            </a:lvl2pPr>
            <a:lvl3pPr marL="1143000" indent="-228600">
              <a:defRPr sz="800">
                <a:solidFill>
                  <a:schemeClr val="tx1"/>
                </a:solidFill>
                <a:latin typeface="Franklin Gothic Book" panose="020B0503020102020204" pitchFamily="34" charset="0"/>
              </a:defRPr>
            </a:lvl3pPr>
            <a:lvl4pPr marL="1600200" indent="-228600">
              <a:defRPr sz="800">
                <a:solidFill>
                  <a:schemeClr val="tx1"/>
                </a:solidFill>
                <a:latin typeface="Franklin Gothic Book" panose="020B0503020102020204" pitchFamily="34" charset="0"/>
              </a:defRPr>
            </a:lvl4pPr>
            <a:lvl5pPr marL="2057400" indent="-228600">
              <a:defRPr sz="800">
                <a:solidFill>
                  <a:schemeClr val="tx1"/>
                </a:solidFill>
                <a:latin typeface="Franklin Gothic Book" panose="020B0503020102020204" pitchFamily="34" charset="0"/>
              </a:defRPr>
            </a:lvl5pPr>
            <a:lvl6pPr marL="2514600" indent="-228600" eaLnBrk="0" fontAlgn="base" hangingPunct="0">
              <a:spcBef>
                <a:spcPct val="0"/>
              </a:spcBef>
              <a:spcAft>
                <a:spcPct val="0"/>
              </a:spcAft>
              <a:defRPr sz="800">
                <a:solidFill>
                  <a:schemeClr val="tx1"/>
                </a:solidFill>
                <a:latin typeface="Franklin Gothic Book" panose="020B0503020102020204" pitchFamily="34" charset="0"/>
              </a:defRPr>
            </a:lvl6pPr>
            <a:lvl7pPr marL="2971800" indent="-228600" eaLnBrk="0" fontAlgn="base" hangingPunct="0">
              <a:spcBef>
                <a:spcPct val="0"/>
              </a:spcBef>
              <a:spcAft>
                <a:spcPct val="0"/>
              </a:spcAft>
              <a:defRPr sz="800">
                <a:solidFill>
                  <a:schemeClr val="tx1"/>
                </a:solidFill>
                <a:latin typeface="Franklin Gothic Book" panose="020B0503020102020204" pitchFamily="34" charset="0"/>
              </a:defRPr>
            </a:lvl7pPr>
            <a:lvl8pPr marL="3429000" indent="-228600" eaLnBrk="0" fontAlgn="base" hangingPunct="0">
              <a:spcBef>
                <a:spcPct val="0"/>
              </a:spcBef>
              <a:spcAft>
                <a:spcPct val="0"/>
              </a:spcAft>
              <a:defRPr sz="800">
                <a:solidFill>
                  <a:schemeClr val="tx1"/>
                </a:solidFill>
                <a:latin typeface="Franklin Gothic Book" panose="020B0503020102020204" pitchFamily="34" charset="0"/>
              </a:defRPr>
            </a:lvl8pPr>
            <a:lvl9pPr marL="3886200" indent="-228600" eaLnBrk="0" fontAlgn="base" hangingPunct="0">
              <a:spcBef>
                <a:spcPct val="0"/>
              </a:spcBef>
              <a:spcAft>
                <a:spcPct val="0"/>
              </a:spcAft>
              <a:defRPr sz="800">
                <a:solidFill>
                  <a:schemeClr val="tx1"/>
                </a:solidFill>
                <a:latin typeface="Franklin Gothic Book" panose="020B0503020102020204" pitchFamily="34" charset="0"/>
              </a:defRPr>
            </a:lvl9pPr>
          </a:lstStyle>
          <a:p>
            <a:fld id="{8DA4C4F1-4F93-466F-B8F2-E5C769BCE8F2}" type="slidenum">
              <a:rPr lang="en-US" altLang="en-US" sz="1200" smtClean="0"/>
              <a:pPr/>
              <a:t>17</a:t>
            </a:fld>
            <a:endParaRPr lang="en-US" altLang="en-US" sz="1200" smtClean="0"/>
          </a:p>
        </p:txBody>
      </p:sp>
    </p:spTree>
    <p:extLst>
      <p:ext uri="{BB962C8B-B14F-4D97-AF65-F5344CB8AC3E}">
        <p14:creationId xmlns:p14="http://schemas.microsoft.com/office/powerpoint/2010/main" val="40393397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C547967-37BD-4BC5-BF40-0B31422AD648}" type="slidenum">
              <a:rPr lang="en-US" smtClean="0"/>
              <a:pPr>
                <a:defRPr/>
              </a:pPr>
              <a:t>18</a:t>
            </a:fld>
            <a:endParaRPr lang="en-US"/>
          </a:p>
        </p:txBody>
      </p:sp>
    </p:spTree>
    <p:extLst>
      <p:ext uri="{BB962C8B-B14F-4D97-AF65-F5344CB8AC3E}">
        <p14:creationId xmlns:p14="http://schemas.microsoft.com/office/powerpoint/2010/main" val="39508138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C547967-37BD-4BC5-BF40-0B31422AD648}" type="slidenum">
              <a:rPr lang="en-US" smtClean="0"/>
              <a:pPr>
                <a:defRPr/>
              </a:pPr>
              <a:t>20</a:t>
            </a:fld>
            <a:endParaRPr lang="en-US"/>
          </a:p>
        </p:txBody>
      </p:sp>
    </p:spTree>
    <p:extLst>
      <p:ext uri="{BB962C8B-B14F-4D97-AF65-F5344CB8AC3E}">
        <p14:creationId xmlns:p14="http://schemas.microsoft.com/office/powerpoint/2010/main" val="21728327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mn-ea"/>
                <a:cs typeface="+mn-cs"/>
              </a:rPr>
              <a:t>Figure x. Percentages of large (&gt;507mm TL), medium (404-507mm TL), and small (&lt;404) Red Snapper discards observed from shallow (&lt;30 meters) and deep (&gt;29 meters) fishing depths during recreational fishing trips on for-hire charter boats and </a:t>
            </a:r>
            <a:r>
              <a:rPr lang="en-US" sz="1200" kern="1200" dirty="0" err="1" smtClean="0">
                <a:solidFill>
                  <a:schemeClr val="tx1"/>
                </a:solidFill>
                <a:effectLst/>
                <a:latin typeface="Arial" charset="0"/>
                <a:ea typeface="+mn-ea"/>
                <a:cs typeface="+mn-cs"/>
              </a:rPr>
              <a:t>headboats</a:t>
            </a:r>
            <a:r>
              <a:rPr lang="en-US" sz="1200" kern="1200" dirty="0" smtClean="0">
                <a:solidFill>
                  <a:schemeClr val="tx1"/>
                </a:solidFill>
                <a:effectLst/>
                <a:latin typeface="Arial" charset="0"/>
                <a:ea typeface="+mn-ea"/>
                <a:cs typeface="+mn-cs"/>
              </a:rPr>
              <a:t> taken in the Gulf of Mexico (WFL) and Atlantic (EFL) by release condition category. Controlling for the effects of region and depth, there was a positive linear association between increased length and severity of impairment (Cochran-Mantel-</a:t>
            </a:r>
            <a:r>
              <a:rPr lang="en-US" sz="1200" kern="1200" dirty="0" err="1" smtClean="0">
                <a:solidFill>
                  <a:schemeClr val="tx1"/>
                </a:solidFill>
                <a:effectLst/>
                <a:latin typeface="Arial" charset="0"/>
                <a:ea typeface="+mn-ea"/>
                <a:cs typeface="+mn-cs"/>
              </a:rPr>
              <a:t>Haenszel</a:t>
            </a:r>
            <a:r>
              <a:rPr lang="en-US" sz="1200" kern="1200" dirty="0" smtClean="0">
                <a:solidFill>
                  <a:schemeClr val="tx1"/>
                </a:solidFill>
                <a:effectLst/>
                <a:latin typeface="Arial" charset="0"/>
                <a:ea typeface="+mn-ea"/>
                <a:cs typeface="+mn-cs"/>
              </a:rPr>
              <a:t> Statistic = 448.9, p &lt;0.0001).</a:t>
            </a:r>
            <a:endParaRPr lang="en-US"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7C547967-37BD-4BC5-BF40-0B31422AD648}" type="slidenum">
              <a:rPr lang="en-US" smtClean="0"/>
              <a:pPr>
                <a:defRPr/>
              </a:pPr>
              <a:t>21</a:t>
            </a:fld>
            <a:endParaRPr lang="en-US"/>
          </a:p>
        </p:txBody>
      </p:sp>
    </p:spTree>
    <p:extLst>
      <p:ext uri="{BB962C8B-B14F-4D97-AF65-F5344CB8AC3E}">
        <p14:creationId xmlns:p14="http://schemas.microsoft.com/office/powerpoint/2010/main" val="31714369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C547967-37BD-4BC5-BF40-0B31422AD648}" type="slidenum">
              <a:rPr lang="en-US" smtClean="0"/>
              <a:pPr>
                <a:defRPr/>
              </a:pPr>
              <a:t>22</a:t>
            </a:fld>
            <a:endParaRPr lang="en-US"/>
          </a:p>
        </p:txBody>
      </p:sp>
    </p:spTree>
    <p:extLst>
      <p:ext uri="{BB962C8B-B14F-4D97-AF65-F5344CB8AC3E}">
        <p14:creationId xmlns:p14="http://schemas.microsoft.com/office/powerpoint/2010/main" val="13192739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Simplify this figure…</a:t>
            </a:r>
            <a:endParaRPr lang="en-US" dirty="0"/>
          </a:p>
        </p:txBody>
      </p:sp>
      <p:sp>
        <p:nvSpPr>
          <p:cNvPr id="4" name="Slide Number Placeholder 3"/>
          <p:cNvSpPr>
            <a:spLocks noGrp="1"/>
          </p:cNvSpPr>
          <p:nvPr>
            <p:ph type="sldNum" sz="quarter" idx="10"/>
          </p:nvPr>
        </p:nvSpPr>
        <p:spPr/>
        <p:txBody>
          <a:bodyPr/>
          <a:lstStyle/>
          <a:p>
            <a:pPr>
              <a:defRPr/>
            </a:pPr>
            <a:fld id="{7C547967-37BD-4BC5-BF40-0B31422AD648}" type="slidenum">
              <a:rPr lang="en-US" smtClean="0"/>
              <a:pPr>
                <a:defRPr/>
              </a:pPr>
              <a:t>23</a:t>
            </a:fld>
            <a:endParaRPr lang="en-US"/>
          </a:p>
        </p:txBody>
      </p:sp>
    </p:spTree>
    <p:extLst>
      <p:ext uri="{BB962C8B-B14F-4D97-AF65-F5344CB8AC3E}">
        <p14:creationId xmlns:p14="http://schemas.microsoft.com/office/powerpoint/2010/main" val="34573461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Fish were tagged year-round, over multiple years, and over a large geographic area.</a:t>
            </a:r>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Therefore, it was necessary to control for potential covariates on recapture rates for fish tagged in different regions, different years, and different times of year.</a:t>
            </a:r>
          </a:p>
          <a:p>
            <a:pPr marL="228600" indent="-228600">
              <a:buNone/>
            </a:pPr>
            <a:r>
              <a:rPr lang="en-US" baseline="0" dirty="0" smtClean="0"/>
              <a:t>Each line in this figure represents an individual fish that was tagged during a catch-and-release event in the fishery.</a:t>
            </a:r>
          </a:p>
          <a:p>
            <a:pPr marL="228600" indent="-228600">
              <a:buNone/>
            </a:pPr>
            <a:r>
              <a:rPr lang="en-US" baseline="0" dirty="0" smtClean="0"/>
              <a:t>Blue shaded areas represent periods of time when the recreational harvest season for gag was open, and the white areas represent when harvest was not allowed.</a:t>
            </a:r>
          </a:p>
          <a:p>
            <a:pPr marL="228600" indent="-228600">
              <a:buNone/>
            </a:pPr>
            <a:r>
              <a:rPr lang="en-US" baseline="0" dirty="0" smtClean="0"/>
              <a:t>Notice that each was exposed to different levels of targeted fishing effort over varied amounts of time.</a:t>
            </a:r>
          </a:p>
          <a:p>
            <a:pPr marL="228600" indent="-228600">
              <a:buNone/>
            </a:pPr>
            <a:r>
              <a:rPr lang="en-US" baseline="0" dirty="0" smtClean="0"/>
              <a:t>Needed an individual-based model to control for potential factors that varied among each fish in the study.</a:t>
            </a:r>
          </a:p>
          <a:p>
            <a:pPr marL="228600" indent="-228600">
              <a:buNone/>
            </a:pPr>
            <a:endParaRPr lang="en-US" baseline="0" dirty="0" smtClean="0"/>
          </a:p>
          <a:p>
            <a:pPr marL="228600" indent="-228600">
              <a:buNone/>
            </a:pPr>
            <a:r>
              <a:rPr lang="en-US" baseline="0" dirty="0" smtClean="0"/>
              <a:t>The first 3 fish in this figure were not reported as recaptured at the time the study ended.</a:t>
            </a:r>
          </a:p>
          <a:p>
            <a:pPr marL="228600" indent="-228600">
              <a:buNone/>
            </a:pPr>
            <a:r>
              <a:rPr lang="en-US" baseline="0" dirty="0" smtClean="0"/>
              <a:t>For these fish, their true fate is unknown. They could have survived or they could have suffered mortality.</a:t>
            </a:r>
          </a:p>
          <a:p>
            <a:pPr marL="228600" indent="-228600">
              <a:buNone/>
            </a:pPr>
            <a:endParaRPr lang="en-US" baseline="0" dirty="0" smtClean="0"/>
          </a:p>
          <a:p>
            <a:pPr marL="228600" indent="-228600">
              <a:buNone/>
            </a:pPr>
            <a:r>
              <a:rPr lang="en-US" baseline="0" dirty="0" smtClean="0"/>
              <a:t>The next three fish were at-large for varied amounts of time before they were reported as recaptured for the first time. For these fish we know both the amount of time they were at-large, and that they survived the initial catch and release event.</a:t>
            </a:r>
          </a:p>
          <a:p>
            <a:pPr marL="228600" indent="-228600">
              <a:buNone/>
            </a:pPr>
            <a:r>
              <a:rPr lang="en-US" baseline="0" dirty="0" smtClean="0"/>
              <a:t>	</a:t>
            </a:r>
          </a:p>
        </p:txBody>
      </p:sp>
      <p:sp>
        <p:nvSpPr>
          <p:cNvPr id="4" name="Slide Number Placeholder 3"/>
          <p:cNvSpPr>
            <a:spLocks noGrp="1"/>
          </p:cNvSpPr>
          <p:nvPr>
            <p:ph type="sldNum" sz="quarter" idx="10"/>
          </p:nvPr>
        </p:nvSpPr>
        <p:spPr/>
        <p:txBody>
          <a:bodyPr/>
          <a:lstStyle/>
          <a:p>
            <a:fld id="{73C6A7A6-CB0F-4099-B276-45738BFAB4AA}" type="slidenum">
              <a:rPr lang="en-US" smtClean="0"/>
              <a:pPr/>
              <a:t>24</a:t>
            </a:fld>
            <a:endParaRPr lang="en-US"/>
          </a:p>
        </p:txBody>
      </p:sp>
    </p:spTree>
    <p:extLst>
      <p:ext uri="{BB962C8B-B14F-4D97-AF65-F5344CB8AC3E}">
        <p14:creationId xmlns:p14="http://schemas.microsoft.com/office/powerpoint/2010/main" val="24055760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model estimates the probability that each tagged fish is recaptured as a function of the amount of time it has been at-large.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Fish that have only been at-large for a short period of time have not been exposed to a lot of search time in the fishery and their probability for recapture is initially low. The longer fish are exposed to fishing pressure, the more likely they are to be found, and the probability begins to increase.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If it can be assumed that losses due to tag shedding, non-reporting, and migration affect all individuals the same, regardless of which release condition group they belong to, then you can compare the cumulative distribution functions among those groups to test whether any group experiences reduced tag return rates due to increased mortality.</a:t>
            </a:r>
          </a:p>
          <a:p>
            <a:endParaRPr lang="en-US" dirty="0" smtClean="0"/>
          </a:p>
          <a:p>
            <a:r>
              <a:rPr lang="en-US" dirty="0" smtClean="0"/>
              <a:t>Consider this simple model with</a:t>
            </a:r>
            <a:r>
              <a:rPr lang="en-US" baseline="0" dirty="0" smtClean="0"/>
              <a:t> just one x variable that describes whether a fish is released in good or poor condition.</a:t>
            </a:r>
          </a:p>
          <a:p>
            <a:endParaRPr lang="en-US" baseline="0" dirty="0" smtClean="0"/>
          </a:p>
        </p:txBody>
      </p:sp>
      <p:sp>
        <p:nvSpPr>
          <p:cNvPr id="4" name="Slide Number Placeholder 3"/>
          <p:cNvSpPr>
            <a:spLocks noGrp="1"/>
          </p:cNvSpPr>
          <p:nvPr>
            <p:ph type="sldNum" sz="quarter" idx="10"/>
          </p:nvPr>
        </p:nvSpPr>
        <p:spPr/>
        <p:txBody>
          <a:bodyPr/>
          <a:lstStyle/>
          <a:p>
            <a:fld id="{73C6A7A6-CB0F-4099-B276-45738BFAB4AA}" type="slidenum">
              <a:rPr lang="en-US" smtClean="0"/>
              <a:pPr/>
              <a:t>25</a:t>
            </a:fld>
            <a:endParaRPr lang="en-US"/>
          </a:p>
        </p:txBody>
      </p:sp>
    </p:spTree>
    <p:extLst>
      <p:ext uri="{BB962C8B-B14F-4D97-AF65-F5344CB8AC3E}">
        <p14:creationId xmlns:p14="http://schemas.microsoft.com/office/powerpoint/2010/main" val="3673719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C547967-37BD-4BC5-BF40-0B31422AD648}" type="slidenum">
              <a:rPr lang="en-US" smtClean="0"/>
              <a:pPr>
                <a:defRPr/>
              </a:pPr>
              <a:t>2</a:t>
            </a:fld>
            <a:endParaRPr lang="en-US"/>
          </a:p>
        </p:txBody>
      </p:sp>
    </p:spTree>
    <p:extLst>
      <p:ext uri="{BB962C8B-B14F-4D97-AF65-F5344CB8AC3E}">
        <p14:creationId xmlns:p14="http://schemas.microsoft.com/office/powerpoint/2010/main" val="34947670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Early years, RS</a:t>
            </a:r>
            <a:r>
              <a:rPr lang="en-US" baseline="0" dirty="0" smtClean="0"/>
              <a:t> discarding primarily observed from multi-day trips.</a:t>
            </a:r>
          </a:p>
          <a:p>
            <a:r>
              <a:rPr lang="en-US" baseline="0" dirty="0" smtClean="0"/>
              <a:t>Later years, RS more abundant nearshore, observed in more single-day trips.</a:t>
            </a:r>
            <a:endParaRPr lang="en-US" dirty="0" smtClean="0"/>
          </a:p>
          <a:p>
            <a:r>
              <a:rPr lang="en-US" dirty="0" smtClean="0"/>
              <a:t>Helps us to understand trends in discards for PR as well as for-hire as RS rebuild in E. Gulf</a:t>
            </a:r>
            <a:endParaRPr lang="en-US" dirty="0"/>
          </a:p>
        </p:txBody>
      </p:sp>
      <p:sp>
        <p:nvSpPr>
          <p:cNvPr id="4" name="Slide Number Placeholder 3"/>
          <p:cNvSpPr>
            <a:spLocks noGrp="1"/>
          </p:cNvSpPr>
          <p:nvPr>
            <p:ph type="sldNum" sz="quarter" idx="10"/>
          </p:nvPr>
        </p:nvSpPr>
        <p:spPr/>
        <p:txBody>
          <a:bodyPr/>
          <a:lstStyle/>
          <a:p>
            <a:pPr>
              <a:defRPr/>
            </a:pPr>
            <a:fld id="{7C547967-37BD-4BC5-BF40-0B31422AD648}" type="slidenum">
              <a:rPr lang="en-US" smtClean="0"/>
              <a:pPr>
                <a:defRPr/>
              </a:pPr>
              <a:t>27</a:t>
            </a:fld>
            <a:endParaRPr lang="en-US"/>
          </a:p>
        </p:txBody>
      </p:sp>
    </p:spTree>
    <p:extLst>
      <p:ext uri="{BB962C8B-B14F-4D97-AF65-F5344CB8AC3E}">
        <p14:creationId xmlns:p14="http://schemas.microsoft.com/office/powerpoint/2010/main" val="41698537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C547967-37BD-4BC5-BF40-0B31422AD648}" type="slidenum">
              <a:rPr lang="en-US" smtClean="0"/>
              <a:pPr>
                <a:defRPr/>
              </a:pPr>
              <a:t>28</a:t>
            </a:fld>
            <a:endParaRPr lang="en-US"/>
          </a:p>
        </p:txBody>
      </p:sp>
    </p:spTree>
    <p:extLst>
      <p:ext uri="{BB962C8B-B14F-4D97-AF65-F5344CB8AC3E}">
        <p14:creationId xmlns:p14="http://schemas.microsoft.com/office/powerpoint/2010/main" val="1333119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May not be collected dockside!!!</a:t>
            </a:r>
            <a:endParaRPr lang="en-US" dirty="0"/>
          </a:p>
        </p:txBody>
      </p:sp>
      <p:sp>
        <p:nvSpPr>
          <p:cNvPr id="4" name="Slide Number Placeholder 3"/>
          <p:cNvSpPr>
            <a:spLocks noGrp="1"/>
          </p:cNvSpPr>
          <p:nvPr>
            <p:ph type="sldNum" sz="quarter" idx="10"/>
          </p:nvPr>
        </p:nvSpPr>
        <p:spPr/>
        <p:txBody>
          <a:bodyPr/>
          <a:lstStyle/>
          <a:p>
            <a:pPr>
              <a:defRPr/>
            </a:pPr>
            <a:fld id="{7C547967-37BD-4BC5-BF40-0B31422AD648}" type="slidenum">
              <a:rPr lang="en-US" smtClean="0"/>
              <a:pPr>
                <a:defRPr/>
              </a:pPr>
              <a:t>3</a:t>
            </a:fld>
            <a:endParaRPr lang="en-US"/>
          </a:p>
        </p:txBody>
      </p:sp>
    </p:spTree>
    <p:extLst>
      <p:ext uri="{BB962C8B-B14F-4D97-AF65-F5344CB8AC3E}">
        <p14:creationId xmlns:p14="http://schemas.microsoft.com/office/powerpoint/2010/main" val="15649289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3C6A7A6-CB0F-4099-B276-45738BFAB4AA}" type="slidenum">
              <a:rPr lang="en-US" smtClean="0"/>
              <a:pPr/>
              <a:t>5</a:t>
            </a:fld>
            <a:endParaRPr lang="en-US"/>
          </a:p>
        </p:txBody>
      </p:sp>
    </p:spTree>
    <p:extLst>
      <p:ext uri="{BB962C8B-B14F-4D97-AF65-F5344CB8AC3E}">
        <p14:creationId xmlns:p14="http://schemas.microsoft.com/office/powerpoint/2010/main" val="4524831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C547967-37BD-4BC5-BF40-0B31422AD648}" type="slidenum">
              <a:rPr lang="en-US" smtClean="0"/>
              <a:pPr>
                <a:defRPr/>
              </a:pPr>
              <a:t>6</a:t>
            </a:fld>
            <a:endParaRPr lang="en-US"/>
          </a:p>
        </p:txBody>
      </p:sp>
    </p:spTree>
    <p:extLst>
      <p:ext uri="{BB962C8B-B14F-4D97-AF65-F5344CB8AC3E}">
        <p14:creationId xmlns:p14="http://schemas.microsoft.com/office/powerpoint/2010/main" val="14429553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Important</a:t>
            </a:r>
            <a:r>
              <a:rPr lang="en-US" baseline="0" dirty="0" smtClean="0"/>
              <a:t> not to include vented fish in Good category because: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Vented fish tended to suffer more </a:t>
            </a:r>
            <a:r>
              <a:rPr lang="en-US" baseline="0" dirty="0" err="1" smtClean="0"/>
              <a:t>barotrauma</a:t>
            </a:r>
            <a:endParaRPr lang="en-US" baseline="0" dirty="0" smtClean="0"/>
          </a:p>
          <a:p>
            <a:r>
              <a:rPr lang="en-US" baseline="0" dirty="0" smtClean="0"/>
              <a:t>Confounded with the submergence measure because the fish may have only submerged because it was vented.</a:t>
            </a:r>
          </a:p>
          <a:p>
            <a:r>
              <a:rPr lang="en-US" baseline="0" dirty="0" smtClean="0"/>
              <a:t>Venting also increases handling time, increases potential for internal injury.</a:t>
            </a:r>
          </a:p>
        </p:txBody>
      </p:sp>
      <p:sp>
        <p:nvSpPr>
          <p:cNvPr id="4" name="Slide Number Placeholder 3"/>
          <p:cNvSpPr>
            <a:spLocks noGrp="1"/>
          </p:cNvSpPr>
          <p:nvPr>
            <p:ph type="sldNum" sz="quarter" idx="10"/>
          </p:nvPr>
        </p:nvSpPr>
        <p:spPr/>
        <p:txBody>
          <a:bodyPr/>
          <a:lstStyle/>
          <a:p>
            <a:fld id="{73C6A7A6-CB0F-4099-B276-45738BFAB4AA}" type="slidenum">
              <a:rPr lang="en-US" smtClean="0"/>
              <a:pPr/>
              <a:t>8</a:t>
            </a:fld>
            <a:endParaRPr lang="en-US"/>
          </a:p>
        </p:txBody>
      </p:sp>
    </p:spTree>
    <p:extLst>
      <p:ext uri="{BB962C8B-B14F-4D97-AF65-F5344CB8AC3E}">
        <p14:creationId xmlns:p14="http://schemas.microsoft.com/office/powerpoint/2010/main" val="35851736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Control</a:t>
            </a:r>
            <a:r>
              <a:rPr lang="en-US" baseline="0" dirty="0" smtClean="0"/>
              <a:t> variables: latitude, year, month, length (Gulf only)</a:t>
            </a:r>
            <a:endParaRPr lang="en-US" dirty="0"/>
          </a:p>
        </p:txBody>
      </p:sp>
      <p:sp>
        <p:nvSpPr>
          <p:cNvPr id="4" name="Slide Number Placeholder 3"/>
          <p:cNvSpPr>
            <a:spLocks noGrp="1"/>
          </p:cNvSpPr>
          <p:nvPr>
            <p:ph type="sldNum" sz="quarter" idx="10"/>
          </p:nvPr>
        </p:nvSpPr>
        <p:spPr/>
        <p:txBody>
          <a:bodyPr/>
          <a:lstStyle/>
          <a:p>
            <a:pPr>
              <a:defRPr/>
            </a:pPr>
            <a:fld id="{7C547967-37BD-4BC5-BF40-0B31422AD648}" type="slidenum">
              <a:rPr lang="en-US" smtClean="0"/>
              <a:pPr>
                <a:defRPr/>
              </a:pPr>
              <a:t>9</a:t>
            </a:fld>
            <a:endParaRPr lang="en-US"/>
          </a:p>
        </p:txBody>
      </p:sp>
    </p:spTree>
    <p:extLst>
      <p:ext uri="{BB962C8B-B14F-4D97-AF65-F5344CB8AC3E}">
        <p14:creationId xmlns:p14="http://schemas.microsoft.com/office/powerpoint/2010/main" val="2948771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a:t>
            </a:r>
            <a:r>
              <a:rPr lang="en-US" baseline="0" dirty="0" smtClean="0"/>
              <a:t> feasible to place observers on private boats.</a:t>
            </a:r>
          </a:p>
          <a:p>
            <a:r>
              <a:rPr lang="en-US" baseline="0" dirty="0" smtClean="0"/>
              <a:t>Could collect basic data on depths fish and apply to this type of model to estimate % mortality.</a:t>
            </a:r>
            <a:endParaRPr lang="en-US" dirty="0"/>
          </a:p>
        </p:txBody>
      </p:sp>
      <p:sp>
        <p:nvSpPr>
          <p:cNvPr id="4" name="Slide Number Placeholder 3"/>
          <p:cNvSpPr>
            <a:spLocks noGrp="1"/>
          </p:cNvSpPr>
          <p:nvPr>
            <p:ph type="sldNum" sz="quarter" idx="10"/>
          </p:nvPr>
        </p:nvSpPr>
        <p:spPr/>
        <p:txBody>
          <a:bodyPr/>
          <a:lstStyle/>
          <a:p>
            <a:pPr>
              <a:defRPr/>
            </a:pPr>
            <a:fld id="{7C547967-37BD-4BC5-BF40-0B31422AD648}" type="slidenum">
              <a:rPr lang="en-US" smtClean="0"/>
              <a:pPr>
                <a:defRPr/>
              </a:pPr>
              <a:t>10</a:t>
            </a:fld>
            <a:endParaRPr lang="en-US"/>
          </a:p>
        </p:txBody>
      </p:sp>
    </p:spTree>
    <p:extLst>
      <p:ext uri="{BB962C8B-B14F-4D97-AF65-F5344CB8AC3E}">
        <p14:creationId xmlns:p14="http://schemas.microsoft.com/office/powerpoint/2010/main" val="3287885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Helps make inferences</a:t>
            </a:r>
            <a:r>
              <a:rPr lang="en-US" baseline="0" dirty="0" smtClean="0"/>
              <a:t> back in time before circle hooks were required.</a:t>
            </a:r>
            <a:endParaRPr lang="en-US" dirty="0"/>
          </a:p>
        </p:txBody>
      </p:sp>
      <p:sp>
        <p:nvSpPr>
          <p:cNvPr id="4" name="Slide Number Placeholder 3"/>
          <p:cNvSpPr>
            <a:spLocks noGrp="1"/>
          </p:cNvSpPr>
          <p:nvPr>
            <p:ph type="sldNum" sz="quarter" idx="10"/>
          </p:nvPr>
        </p:nvSpPr>
        <p:spPr/>
        <p:txBody>
          <a:bodyPr/>
          <a:lstStyle/>
          <a:p>
            <a:pPr>
              <a:defRPr/>
            </a:pPr>
            <a:fld id="{7C547967-37BD-4BC5-BF40-0B31422AD648}" type="slidenum">
              <a:rPr lang="en-US" smtClean="0"/>
              <a:pPr>
                <a:defRPr/>
              </a:pPr>
              <a:t>11</a:t>
            </a:fld>
            <a:endParaRPr lang="en-US"/>
          </a:p>
        </p:txBody>
      </p:sp>
    </p:spTree>
    <p:extLst>
      <p:ext uri="{BB962C8B-B14F-4D97-AF65-F5344CB8AC3E}">
        <p14:creationId xmlns:p14="http://schemas.microsoft.com/office/powerpoint/2010/main" val="41032175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1"/>
          <p:cNvPicPr>
            <a:picLocks noChangeAspect="1" noChangeArrowheads="1"/>
          </p:cNvPicPr>
          <p:nvPr/>
        </p:nvPicPr>
        <p:blipFill>
          <a:blip r:embed="rId2" cstate="print"/>
          <a:srcRect/>
          <a:stretch>
            <a:fillRect/>
          </a:stretch>
        </p:blipFill>
        <p:spPr bwMode="auto">
          <a:xfrm>
            <a:off x="0" y="0"/>
            <a:ext cx="9144000" cy="6865938"/>
          </a:xfrm>
          <a:prstGeom prst="rect">
            <a:avLst/>
          </a:prstGeom>
          <a:noFill/>
          <a:ln w="9525" algn="ctr">
            <a:noFill/>
            <a:miter lim="800000"/>
            <a:headEnd/>
            <a:tailEnd/>
          </a:ln>
        </p:spPr>
      </p:pic>
      <p:sp>
        <p:nvSpPr>
          <p:cNvPr id="5" name="Rectangle 3"/>
          <p:cNvSpPr>
            <a:spLocks noChangeArrowheads="1"/>
          </p:cNvSpPr>
          <p:nvPr/>
        </p:nvSpPr>
        <p:spPr bwMode="auto">
          <a:xfrm>
            <a:off x="0" y="6553200"/>
            <a:ext cx="9144000" cy="304800"/>
          </a:xfrm>
          <a:prstGeom prst="rect">
            <a:avLst/>
          </a:prstGeom>
          <a:solidFill>
            <a:srgbClr val="2692B4"/>
          </a:solidFill>
          <a:ln w="9525">
            <a:noFill/>
            <a:miter lim="800000"/>
            <a:headEnd/>
            <a:tailEnd/>
          </a:ln>
          <a:effectLst/>
        </p:spPr>
        <p:txBody>
          <a:bodyPr wrap="none" anchor="ctr"/>
          <a:lstStyle/>
          <a:p>
            <a:pPr algn="ctr">
              <a:spcBef>
                <a:spcPct val="0"/>
              </a:spcBef>
              <a:defRPr/>
            </a:pPr>
            <a:endParaRPr lang="en-US" sz="1400">
              <a:solidFill>
                <a:schemeClr val="bg1"/>
              </a:solidFill>
              <a:latin typeface="Franklin Gothic Demi" pitchFamily="34" charset="0"/>
              <a:cs typeface="Arial" charset="0"/>
            </a:endParaRPr>
          </a:p>
        </p:txBody>
      </p:sp>
      <p:sp>
        <p:nvSpPr>
          <p:cNvPr id="6" name="Rectangle 4"/>
          <p:cNvSpPr>
            <a:spLocks noChangeArrowheads="1"/>
          </p:cNvSpPr>
          <p:nvPr/>
        </p:nvSpPr>
        <p:spPr bwMode="auto">
          <a:xfrm>
            <a:off x="0" y="0"/>
            <a:ext cx="9144000" cy="152400"/>
          </a:xfrm>
          <a:prstGeom prst="rect">
            <a:avLst/>
          </a:prstGeom>
          <a:solidFill>
            <a:srgbClr val="00AEC5"/>
          </a:solidFill>
          <a:ln w="9525">
            <a:noFill/>
            <a:miter lim="800000"/>
            <a:headEnd/>
            <a:tailEnd/>
          </a:ln>
          <a:effectLst/>
        </p:spPr>
        <p:txBody>
          <a:bodyPr wrap="none" anchor="ctr"/>
          <a:lstStyle/>
          <a:p>
            <a:pPr>
              <a:defRPr/>
            </a:pPr>
            <a:endParaRPr lang="en-US"/>
          </a:p>
        </p:txBody>
      </p:sp>
      <p:pic>
        <p:nvPicPr>
          <p:cNvPr id="7" name="Picture 12" descr="FWClogo2007"/>
          <p:cNvPicPr>
            <a:picLocks noChangeAspect="1" noChangeArrowheads="1"/>
          </p:cNvPicPr>
          <p:nvPr/>
        </p:nvPicPr>
        <p:blipFill>
          <a:blip r:embed="rId3" cstate="print"/>
          <a:srcRect/>
          <a:stretch>
            <a:fillRect/>
          </a:stretch>
        </p:blipFill>
        <p:spPr bwMode="auto">
          <a:xfrm>
            <a:off x="650875" y="4830763"/>
            <a:ext cx="1244600" cy="1512887"/>
          </a:xfrm>
          <a:prstGeom prst="rect">
            <a:avLst/>
          </a:prstGeom>
          <a:noFill/>
          <a:ln w="9525">
            <a:noFill/>
            <a:miter lim="800000"/>
            <a:headEnd/>
            <a:tailEnd/>
          </a:ln>
        </p:spPr>
      </p:pic>
      <p:sp>
        <p:nvSpPr>
          <p:cNvPr id="6150" name="Rectangle 6"/>
          <p:cNvSpPr>
            <a:spLocks noGrp="1" noChangeArrowheads="1"/>
          </p:cNvSpPr>
          <p:nvPr>
            <p:ph type="ctrTitle"/>
          </p:nvPr>
        </p:nvSpPr>
        <p:spPr>
          <a:xfrm>
            <a:off x="2209800" y="4876800"/>
            <a:ext cx="6553200" cy="1066800"/>
          </a:xfrm>
        </p:spPr>
        <p:txBody>
          <a:bodyPr/>
          <a:lstStyle>
            <a:lvl1pPr>
              <a:defRPr sz="3200"/>
            </a:lvl1pPr>
          </a:lstStyle>
          <a:p>
            <a:r>
              <a:rPr lang="en-US"/>
              <a:t>Click to edit Master title style</a:t>
            </a:r>
          </a:p>
        </p:txBody>
      </p:sp>
      <p:sp>
        <p:nvSpPr>
          <p:cNvPr id="6151" name="Rectangle 7"/>
          <p:cNvSpPr>
            <a:spLocks noGrp="1" noChangeArrowheads="1"/>
          </p:cNvSpPr>
          <p:nvPr>
            <p:ph type="subTitle" idx="1"/>
          </p:nvPr>
        </p:nvSpPr>
        <p:spPr>
          <a:xfrm>
            <a:off x="2743200" y="5638800"/>
            <a:ext cx="6019800" cy="762000"/>
          </a:xfrm>
        </p:spPr>
        <p:txBody>
          <a:bodyPr/>
          <a:lstStyle>
            <a:lvl1pPr marL="0" indent="0">
              <a:buFontTx/>
              <a:buNone/>
              <a:defRPr sz="2000"/>
            </a:lvl1pPr>
          </a:lstStyle>
          <a:p>
            <a:r>
              <a:rPr lang="en-US"/>
              <a:t>Click to edit Master subtitle style</a:t>
            </a:r>
          </a:p>
        </p:txBody>
      </p:sp>
    </p:spTree>
  </p:cSld>
  <p:clrMapOvr>
    <a:masterClrMapping/>
  </p:clrMapOvr>
  <p:transition spd="slow">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274638"/>
            <a:ext cx="2076450" cy="5394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76950" cy="5394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spd="slow">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95400" y="1676400"/>
            <a:ext cx="3657600"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1676400"/>
            <a:ext cx="3657600"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spd="slow">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slow">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slow">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0">
          <a:gsLst>
            <a:gs pos="0">
              <a:srgbClr val="439539">
                <a:alpha val="0"/>
              </a:srgbClr>
            </a:gs>
            <a:gs pos="100000">
              <a:srgbClr val="00549E"/>
            </a:gs>
          </a:gsLst>
          <a:lin ang="2700000" scaled="1"/>
          <a:tileRect/>
        </a:gradFill>
        <a:effectLst/>
      </p:bgPr>
    </p:bg>
    <p:spTree>
      <p:nvGrpSpPr>
        <p:cNvPr id="1" name=""/>
        <p:cNvGrpSpPr/>
        <p:nvPr/>
      </p:nvGrpSpPr>
      <p:grpSpPr>
        <a:xfrm>
          <a:off x="0" y="0"/>
          <a:ext cx="0" cy="0"/>
          <a:chOff x="0" y="0"/>
          <a:chExt cx="0" cy="0"/>
        </a:xfrm>
      </p:grpSpPr>
      <p:pic>
        <p:nvPicPr>
          <p:cNvPr id="1026" name="Picture 12"/>
          <p:cNvPicPr>
            <a:picLocks noChangeAspect="1" noChangeArrowheads="1"/>
          </p:cNvPicPr>
          <p:nvPr/>
        </p:nvPicPr>
        <p:blipFill>
          <a:blip r:embed="rId13" cstate="print"/>
          <a:srcRect/>
          <a:stretch>
            <a:fillRect/>
          </a:stretch>
        </p:blipFill>
        <p:spPr bwMode="auto">
          <a:xfrm>
            <a:off x="0" y="0"/>
            <a:ext cx="9144000" cy="6865938"/>
          </a:xfrm>
          <a:prstGeom prst="rect">
            <a:avLst/>
          </a:prstGeom>
          <a:noFill/>
          <a:ln w="9525" algn="ctr">
            <a:noFill/>
            <a:miter lim="800000"/>
            <a:headEnd/>
            <a:tailEnd/>
          </a:ln>
        </p:spPr>
      </p:pic>
      <p:sp>
        <p:nvSpPr>
          <p:cNvPr id="5123" name="Rectangle 3"/>
          <p:cNvSpPr>
            <a:spLocks noChangeArrowheads="1"/>
          </p:cNvSpPr>
          <p:nvPr/>
        </p:nvSpPr>
        <p:spPr bwMode="auto">
          <a:xfrm>
            <a:off x="0" y="6553200"/>
            <a:ext cx="9144000" cy="304800"/>
          </a:xfrm>
          <a:prstGeom prst="rect">
            <a:avLst/>
          </a:prstGeom>
          <a:solidFill>
            <a:srgbClr val="2692B4"/>
          </a:solidFill>
          <a:ln w="9525">
            <a:noFill/>
            <a:miter lim="800000"/>
            <a:headEnd/>
            <a:tailEnd/>
          </a:ln>
          <a:effectLst/>
        </p:spPr>
        <p:txBody>
          <a:bodyPr wrap="none" anchor="ctr"/>
          <a:lstStyle/>
          <a:p>
            <a:pPr algn="ctr">
              <a:spcBef>
                <a:spcPct val="0"/>
              </a:spcBef>
              <a:defRPr/>
            </a:pPr>
            <a:endParaRPr lang="en-US" sz="1400">
              <a:solidFill>
                <a:schemeClr val="bg1"/>
              </a:solidFill>
              <a:latin typeface="Franklin Gothic Demi" pitchFamily="34" charset="0"/>
              <a:cs typeface="Arial" charset="0"/>
            </a:endParaRPr>
          </a:p>
        </p:txBody>
      </p:sp>
      <p:sp>
        <p:nvSpPr>
          <p:cNvPr id="5124" name="Rectangle 4"/>
          <p:cNvSpPr>
            <a:spLocks noChangeArrowheads="1"/>
          </p:cNvSpPr>
          <p:nvPr/>
        </p:nvSpPr>
        <p:spPr bwMode="auto">
          <a:xfrm>
            <a:off x="0" y="0"/>
            <a:ext cx="9144000" cy="152400"/>
          </a:xfrm>
          <a:prstGeom prst="rect">
            <a:avLst/>
          </a:prstGeom>
          <a:solidFill>
            <a:srgbClr val="00AEC5"/>
          </a:solidFill>
          <a:ln w="9525">
            <a:noFill/>
            <a:miter lim="800000"/>
            <a:headEnd/>
            <a:tailEnd/>
          </a:ln>
          <a:effectLst/>
        </p:spPr>
        <p:txBody>
          <a:bodyPr wrap="none" anchor="ctr"/>
          <a:lstStyle/>
          <a:p>
            <a:pPr>
              <a:defRPr/>
            </a:pPr>
            <a:endParaRPr lang="en-US"/>
          </a:p>
        </p:txBody>
      </p:sp>
      <p:sp>
        <p:nvSpPr>
          <p:cNvPr id="1029" name="Rectangle 5"/>
          <p:cNvSpPr>
            <a:spLocks noGrp="1" noChangeArrowheads="1"/>
          </p:cNvSpPr>
          <p:nvPr>
            <p:ph type="title"/>
          </p:nvPr>
        </p:nvSpPr>
        <p:spPr bwMode="auto">
          <a:xfrm>
            <a:off x="457200" y="274638"/>
            <a:ext cx="8305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0" name="Rectangle 6"/>
          <p:cNvSpPr>
            <a:spLocks noGrp="1" noChangeArrowheads="1"/>
          </p:cNvSpPr>
          <p:nvPr>
            <p:ph type="body" idx="1"/>
          </p:nvPr>
        </p:nvSpPr>
        <p:spPr bwMode="auto">
          <a:xfrm>
            <a:off x="1295400" y="1676400"/>
            <a:ext cx="7467600" cy="3992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31" name="Picture 11" descr="FWClogo2007"/>
          <p:cNvPicPr>
            <a:picLocks noChangeAspect="1" noChangeArrowheads="1"/>
          </p:cNvPicPr>
          <p:nvPr/>
        </p:nvPicPr>
        <p:blipFill>
          <a:blip r:embed="rId14" cstate="print"/>
          <a:srcRect/>
          <a:stretch>
            <a:fillRect/>
          </a:stretch>
        </p:blipFill>
        <p:spPr bwMode="auto">
          <a:xfrm>
            <a:off x="276225" y="5997575"/>
            <a:ext cx="636588" cy="7747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104" r:id="rId1"/>
    <p:sldLayoutId id="2147484094" r:id="rId2"/>
    <p:sldLayoutId id="2147484095" r:id="rId3"/>
    <p:sldLayoutId id="2147484096" r:id="rId4"/>
    <p:sldLayoutId id="2147484097" r:id="rId5"/>
    <p:sldLayoutId id="2147484098" r:id="rId6"/>
    <p:sldLayoutId id="2147484099" r:id="rId7"/>
    <p:sldLayoutId id="2147484100" r:id="rId8"/>
    <p:sldLayoutId id="2147484101" r:id="rId9"/>
    <p:sldLayoutId id="2147484102" r:id="rId10"/>
    <p:sldLayoutId id="2147484103" r:id="rId11"/>
  </p:sldLayoutIdLst>
  <p:transition spd="slow">
    <p:fade thruBlk="1"/>
  </p:transition>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Century Schoolbook" pitchFamily="18" charset="0"/>
        </a:defRPr>
      </a:lvl2pPr>
      <a:lvl3pPr algn="l" rtl="0" eaLnBrk="0" fontAlgn="base" hangingPunct="0">
        <a:spcBef>
          <a:spcPct val="0"/>
        </a:spcBef>
        <a:spcAft>
          <a:spcPct val="0"/>
        </a:spcAft>
        <a:defRPr sz="4400">
          <a:solidFill>
            <a:schemeClr val="tx2"/>
          </a:solidFill>
          <a:latin typeface="Century Schoolbook" pitchFamily="18" charset="0"/>
        </a:defRPr>
      </a:lvl3pPr>
      <a:lvl4pPr algn="l" rtl="0" eaLnBrk="0" fontAlgn="base" hangingPunct="0">
        <a:spcBef>
          <a:spcPct val="0"/>
        </a:spcBef>
        <a:spcAft>
          <a:spcPct val="0"/>
        </a:spcAft>
        <a:defRPr sz="4400">
          <a:solidFill>
            <a:schemeClr val="tx2"/>
          </a:solidFill>
          <a:latin typeface="Century Schoolbook" pitchFamily="18" charset="0"/>
        </a:defRPr>
      </a:lvl4pPr>
      <a:lvl5pPr algn="l" rtl="0" eaLnBrk="0" fontAlgn="base" hangingPunct="0">
        <a:spcBef>
          <a:spcPct val="0"/>
        </a:spcBef>
        <a:spcAft>
          <a:spcPct val="0"/>
        </a:spcAft>
        <a:defRPr sz="4400">
          <a:solidFill>
            <a:schemeClr val="tx2"/>
          </a:solidFill>
          <a:latin typeface="Century Schoolbook" pitchFamily="18" charset="0"/>
        </a:defRPr>
      </a:lvl5pPr>
      <a:lvl6pPr marL="457200" algn="l" rtl="0" fontAlgn="base">
        <a:spcBef>
          <a:spcPct val="0"/>
        </a:spcBef>
        <a:spcAft>
          <a:spcPct val="0"/>
        </a:spcAft>
        <a:defRPr sz="4400">
          <a:solidFill>
            <a:schemeClr val="tx2"/>
          </a:solidFill>
          <a:latin typeface="Century Schoolbook" pitchFamily="18" charset="0"/>
        </a:defRPr>
      </a:lvl6pPr>
      <a:lvl7pPr marL="914400" algn="l" rtl="0" fontAlgn="base">
        <a:spcBef>
          <a:spcPct val="0"/>
        </a:spcBef>
        <a:spcAft>
          <a:spcPct val="0"/>
        </a:spcAft>
        <a:defRPr sz="4400">
          <a:solidFill>
            <a:schemeClr val="tx2"/>
          </a:solidFill>
          <a:latin typeface="Century Schoolbook" pitchFamily="18" charset="0"/>
        </a:defRPr>
      </a:lvl7pPr>
      <a:lvl8pPr marL="1371600" algn="l" rtl="0" fontAlgn="base">
        <a:spcBef>
          <a:spcPct val="0"/>
        </a:spcBef>
        <a:spcAft>
          <a:spcPct val="0"/>
        </a:spcAft>
        <a:defRPr sz="4400">
          <a:solidFill>
            <a:schemeClr val="tx2"/>
          </a:solidFill>
          <a:latin typeface="Century Schoolbook" pitchFamily="18" charset="0"/>
        </a:defRPr>
      </a:lvl8pPr>
      <a:lvl9pPr marL="1828800" algn="l" rtl="0" fontAlgn="base">
        <a:spcBef>
          <a:spcPct val="0"/>
        </a:spcBef>
        <a:spcAft>
          <a:spcPct val="0"/>
        </a:spcAft>
        <a:defRPr sz="4400">
          <a:solidFill>
            <a:schemeClr val="tx2"/>
          </a:solidFill>
          <a:latin typeface="Century Schoolbook"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8" Type="http://schemas.openxmlformats.org/officeDocument/2006/relationships/chart" Target="../charts/chart9.xml"/><Relationship Id="rId13" Type="http://schemas.openxmlformats.org/officeDocument/2006/relationships/image" Target="../media/image22.jpeg"/><Relationship Id="rId3" Type="http://schemas.openxmlformats.org/officeDocument/2006/relationships/chart" Target="../charts/chart4.xml"/><Relationship Id="rId7" Type="http://schemas.openxmlformats.org/officeDocument/2006/relationships/chart" Target="../charts/chart8.xml"/><Relationship Id="rId12" Type="http://schemas.openxmlformats.org/officeDocument/2006/relationships/chart" Target="../charts/chart1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chart" Target="../charts/chart7.xml"/><Relationship Id="rId11" Type="http://schemas.openxmlformats.org/officeDocument/2006/relationships/chart" Target="../charts/chart12.xml"/><Relationship Id="rId5" Type="http://schemas.openxmlformats.org/officeDocument/2006/relationships/chart" Target="../charts/chart6.xml"/><Relationship Id="rId10" Type="http://schemas.openxmlformats.org/officeDocument/2006/relationships/chart" Target="../charts/chart11.xml"/><Relationship Id="rId4" Type="http://schemas.openxmlformats.org/officeDocument/2006/relationships/chart" Target="../charts/chart5.xml"/><Relationship Id="rId9" Type="http://schemas.openxmlformats.org/officeDocument/2006/relationships/chart" Target="../charts/chart10.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chart" Target="../charts/chart16.xml"/><Relationship Id="rId4" Type="http://schemas.openxmlformats.org/officeDocument/2006/relationships/chart" Target="../charts/chart15.xml"/></Relationships>
</file>

<file path=ppt/slides/_rels/slide21.xml.rels><?xml version="1.0" encoding="UTF-8" standalone="yes"?>
<Relationships xmlns="http://schemas.openxmlformats.org/package/2006/relationships"><Relationship Id="rId3" Type="http://schemas.openxmlformats.org/officeDocument/2006/relationships/chart" Target="../charts/chart17.xml"/><Relationship Id="rId7"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chart" Target="../charts/chart20.xml"/><Relationship Id="rId5" Type="http://schemas.openxmlformats.org/officeDocument/2006/relationships/chart" Target="../charts/chart19.xml"/><Relationship Id="rId4" Type="http://schemas.openxmlformats.org/officeDocument/2006/relationships/chart" Target="../charts/chart18.xml"/></Relationships>
</file>

<file path=ppt/slides/_rels/slide2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1.jpg"/><Relationship Id="rId5" Type="http://schemas.openxmlformats.org/officeDocument/2006/relationships/image" Target="../media/image30.tiff"/><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google.com/url?sa=i&amp;source=images&amp;cd=&amp;cad=rja&amp;docid=ehJwFcJjPqL3xM&amp;tbnid=5or7AOKjulhEcM:&amp;ved=0CAgQjRwwAA&amp;url=http://www.businessinsider.com/the-3-charts-that-will-teach-you-everything-you-need-to-know-about-business-2010-7?op=1&amp;ei=wwtXUpbrH43i9gT16YCQBg&amp;psig=AFQjCNHj9WbhJo_CIbjBT3BS05El77dAog&amp;ust=1381522755581481"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4.png"/><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8252" t="4565" r="-1015"/>
          <a:stretch/>
        </p:blipFill>
        <p:spPr>
          <a:xfrm>
            <a:off x="4474833" y="327512"/>
            <a:ext cx="2362199" cy="1822685"/>
          </a:xfrm>
          <a:prstGeom prst="rect">
            <a:avLst/>
          </a:prstGeom>
        </p:spPr>
      </p:pic>
      <p:sp>
        <p:nvSpPr>
          <p:cNvPr id="3074" name="Rectangle 9"/>
          <p:cNvSpPr>
            <a:spLocks noChangeArrowheads="1"/>
          </p:cNvSpPr>
          <p:nvPr/>
        </p:nvSpPr>
        <p:spPr bwMode="auto">
          <a:xfrm>
            <a:off x="308385" y="2438400"/>
            <a:ext cx="8541298" cy="3809999"/>
          </a:xfrm>
          <a:prstGeom prst="rect">
            <a:avLst/>
          </a:prstGeom>
          <a:noFill/>
          <a:ln w="9525">
            <a:noFill/>
            <a:miter lim="800000"/>
            <a:headEnd/>
            <a:tailEnd/>
          </a:ln>
        </p:spPr>
        <p:txBody>
          <a:bodyPr/>
          <a:lstStyle/>
          <a:p>
            <a:r>
              <a:rPr lang="en-US" dirty="0"/>
              <a:t>Monitoring </a:t>
            </a:r>
            <a:r>
              <a:rPr lang="en-US" dirty="0" smtClean="0"/>
              <a:t>Recreational </a:t>
            </a:r>
            <a:r>
              <a:rPr lang="en-US" dirty="0"/>
              <a:t>Discarding </a:t>
            </a:r>
            <a:r>
              <a:rPr lang="en-US" dirty="0" smtClean="0"/>
              <a:t>of Reef Fishes off </a:t>
            </a:r>
            <a:r>
              <a:rPr lang="en-US" dirty="0"/>
              <a:t>the Atlantic and Gulf of Mexico Coasts of Florida</a:t>
            </a:r>
          </a:p>
        </p:txBody>
      </p:sp>
      <p:sp>
        <p:nvSpPr>
          <p:cNvPr id="3075" name="Text Box 5"/>
          <p:cNvSpPr txBox="1">
            <a:spLocks noChangeArrowheads="1"/>
          </p:cNvSpPr>
          <p:nvPr/>
        </p:nvSpPr>
        <p:spPr bwMode="auto">
          <a:xfrm>
            <a:off x="1981200" y="4800600"/>
            <a:ext cx="6700617" cy="1200329"/>
          </a:xfrm>
          <a:prstGeom prst="rect">
            <a:avLst/>
          </a:prstGeom>
          <a:noFill/>
          <a:ln w="9525">
            <a:noFill/>
            <a:miter lim="800000"/>
            <a:headEnd/>
            <a:tailEnd/>
          </a:ln>
        </p:spPr>
        <p:txBody>
          <a:bodyPr wrap="none">
            <a:spAutoFit/>
          </a:bodyPr>
          <a:lstStyle/>
          <a:p>
            <a:pPr>
              <a:spcBef>
                <a:spcPct val="0"/>
              </a:spcBef>
            </a:pPr>
            <a:r>
              <a:rPr lang="en-US" sz="2400" dirty="0" smtClean="0">
                <a:latin typeface="Franklin Gothic Medium" pitchFamily="34" charset="0"/>
              </a:rPr>
              <a:t>Beverly Sauls</a:t>
            </a:r>
          </a:p>
          <a:p>
            <a:pPr>
              <a:spcBef>
                <a:spcPct val="0"/>
              </a:spcBef>
            </a:pPr>
            <a:r>
              <a:rPr lang="en-US" sz="2400" dirty="0" smtClean="0">
                <a:latin typeface="Franklin Gothic Medium" pitchFamily="34" charset="0"/>
              </a:rPr>
              <a:t>Florida Fish and </a:t>
            </a:r>
            <a:r>
              <a:rPr lang="en-US" sz="2000" dirty="0" smtClean="0">
                <a:latin typeface="Franklin Gothic Medium" pitchFamily="34" charset="0"/>
              </a:rPr>
              <a:t>Wildlife</a:t>
            </a:r>
            <a:r>
              <a:rPr lang="en-US" sz="2400" dirty="0" smtClean="0">
                <a:latin typeface="Franklin Gothic Medium" pitchFamily="34" charset="0"/>
              </a:rPr>
              <a:t> Conservation Commission</a:t>
            </a:r>
          </a:p>
          <a:p>
            <a:pPr>
              <a:spcBef>
                <a:spcPct val="0"/>
              </a:spcBef>
            </a:pPr>
            <a:r>
              <a:rPr lang="en-US" sz="2400" dirty="0" smtClean="0">
                <a:latin typeface="Franklin Gothic Medium" pitchFamily="34" charset="0"/>
              </a:rPr>
              <a:t>Fish and Wildlife Research Institute</a:t>
            </a:r>
          </a:p>
        </p:txBody>
      </p:sp>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5834" t="12222" r="15967"/>
          <a:stretch/>
        </p:blipFill>
        <p:spPr>
          <a:xfrm>
            <a:off x="38468" y="327564"/>
            <a:ext cx="2171332" cy="1827940"/>
          </a:xfrm>
          <a:prstGeom prst="rect">
            <a:avLst/>
          </a:prstGeom>
        </p:spPr>
      </p:pic>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r="8452"/>
          <a:stretch/>
        </p:blipFill>
        <p:spPr>
          <a:xfrm>
            <a:off x="6845416" y="348638"/>
            <a:ext cx="2248266" cy="1817325"/>
          </a:xfrm>
          <a:prstGeom prst="rect">
            <a:avLst/>
          </a:prstGeom>
        </p:spPr>
      </p:pic>
      <p:pic>
        <p:nvPicPr>
          <p:cNvPr id="11" name="Picture 10"/>
          <p:cNvPicPr>
            <a:picLocks noChangeAspect="1"/>
          </p:cNvPicPr>
          <p:nvPr/>
        </p:nvPicPr>
        <p:blipFill rotWithShape="1">
          <a:blip r:embed="rId6" cstate="print">
            <a:extLst>
              <a:ext uri="{28A0092B-C50C-407E-A947-70E740481C1C}">
                <a14:useLocalDpi xmlns:a14="http://schemas.microsoft.com/office/drawing/2010/main" val="0"/>
              </a:ext>
            </a:extLst>
          </a:blip>
          <a:srcRect l="9999" t="17778" r="15000"/>
          <a:stretch/>
        </p:blipFill>
        <p:spPr>
          <a:xfrm>
            <a:off x="2224445" y="330365"/>
            <a:ext cx="2235743" cy="1838278"/>
          </a:xfrm>
          <a:prstGeom prst="rect">
            <a:avLst/>
          </a:prstGeom>
        </p:spPr>
      </p:pic>
    </p:spTree>
  </p:cSld>
  <p:clrMapOvr>
    <a:masterClrMapping/>
  </p:clrMapOvr>
  <p:transition spd="slow" advClick="0">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Estimated Mortality</a:t>
            </a:r>
            <a:endParaRPr lang="en-US" dirty="0"/>
          </a:p>
        </p:txBody>
      </p:sp>
      <p:graphicFrame>
        <p:nvGraphicFramePr>
          <p:cNvPr id="5" name="Chart 4"/>
          <p:cNvGraphicFramePr>
            <a:graphicFrameLocks/>
          </p:cNvGraphicFramePr>
          <p:nvPr>
            <p:extLst>
              <p:ext uri="{D42A27DB-BD31-4B8C-83A1-F6EECF244321}">
                <p14:modId xmlns:p14="http://schemas.microsoft.com/office/powerpoint/2010/main" val="1220192699"/>
              </p:ext>
            </p:extLst>
          </p:nvPr>
        </p:nvGraphicFramePr>
        <p:xfrm>
          <a:off x="609600" y="1360436"/>
          <a:ext cx="8001000" cy="4887963"/>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0" y="287471"/>
            <a:ext cx="1752600" cy="934009"/>
          </a:xfrm>
          <a:prstGeom prst="rect">
            <a:avLst/>
          </a:prstGeom>
        </p:spPr>
      </p:pic>
    </p:spTree>
    <p:extLst>
      <p:ext uri="{BB962C8B-B14F-4D97-AF65-F5344CB8AC3E}">
        <p14:creationId xmlns:p14="http://schemas.microsoft.com/office/powerpoint/2010/main" val="1590714793"/>
      </p:ext>
    </p:extLst>
  </p:cSld>
  <p:clrMapOvr>
    <a:masterClrMapping/>
  </p:clrMapOvr>
  <p:transition spd="slow">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Hook Comparisons</a:t>
            </a:r>
            <a:endParaRPr lang="en-US" dirty="0"/>
          </a:p>
        </p:txBody>
      </p:sp>
      <p:graphicFrame>
        <p:nvGraphicFramePr>
          <p:cNvPr id="5" name="Chart 4"/>
          <p:cNvGraphicFramePr/>
          <p:nvPr>
            <p:extLst/>
          </p:nvPr>
        </p:nvGraphicFramePr>
        <p:xfrm>
          <a:off x="1028700" y="1417638"/>
          <a:ext cx="7505700" cy="4951562"/>
        </p:xfrm>
        <a:graphic>
          <a:graphicData uri="http://schemas.openxmlformats.org/drawingml/2006/chart">
            <c:chart xmlns:c="http://schemas.openxmlformats.org/drawingml/2006/chart" xmlns:r="http://schemas.openxmlformats.org/officeDocument/2006/relationships" r:id="rId3"/>
          </a:graphicData>
        </a:graphic>
      </p:graphicFrame>
      <p:cxnSp>
        <p:nvCxnSpPr>
          <p:cNvPr id="4" name="Straight Connector 3"/>
          <p:cNvCxnSpPr/>
          <p:nvPr/>
        </p:nvCxnSpPr>
        <p:spPr bwMode="auto">
          <a:xfrm>
            <a:off x="2057400" y="5029200"/>
            <a:ext cx="6477000" cy="0"/>
          </a:xfrm>
          <a:prstGeom prst="line">
            <a:avLst/>
          </a:prstGeom>
          <a:noFill/>
          <a:ln w="22225" cap="flat" cmpd="sng" algn="ctr">
            <a:solidFill>
              <a:schemeClr val="tx1"/>
            </a:solidFill>
            <a:prstDash val="dash"/>
            <a:round/>
            <a:headEnd type="none" w="med" len="med"/>
            <a:tailEnd type="none" w="med" len="med"/>
          </a:ln>
          <a:effectLst/>
        </p:spPr>
      </p:cxn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71800" y="1905000"/>
            <a:ext cx="1984684" cy="1057693"/>
          </a:xfrm>
          <a:prstGeom prst="rect">
            <a:avLst/>
          </a:prstGeom>
        </p:spPr>
      </p:pic>
    </p:spTree>
    <p:extLst>
      <p:ext uri="{BB962C8B-B14F-4D97-AF65-F5344CB8AC3E}">
        <p14:creationId xmlns:p14="http://schemas.microsoft.com/office/powerpoint/2010/main" val="2868611831"/>
      </p:ext>
    </p:extLst>
  </p:cSld>
  <p:clrMapOvr>
    <a:masterClrMapping/>
  </p:clrMapOvr>
  <p:transition spd="slow">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3497977939"/>
              </p:ext>
            </p:extLst>
          </p:nvPr>
        </p:nvGraphicFramePr>
        <p:xfrm>
          <a:off x="0" y="152400"/>
          <a:ext cx="4914900" cy="1600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p:nvPr>
            <p:extLst>
              <p:ext uri="{D42A27DB-BD31-4B8C-83A1-F6EECF244321}">
                <p14:modId xmlns:p14="http://schemas.microsoft.com/office/powerpoint/2010/main" val="2587954642"/>
              </p:ext>
            </p:extLst>
          </p:nvPr>
        </p:nvGraphicFramePr>
        <p:xfrm>
          <a:off x="0" y="1447800"/>
          <a:ext cx="4886632" cy="1524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p:cNvGraphicFramePr/>
          <p:nvPr>
            <p:extLst>
              <p:ext uri="{D42A27DB-BD31-4B8C-83A1-F6EECF244321}">
                <p14:modId xmlns:p14="http://schemas.microsoft.com/office/powerpoint/2010/main" val="2972619122"/>
              </p:ext>
            </p:extLst>
          </p:nvPr>
        </p:nvGraphicFramePr>
        <p:xfrm>
          <a:off x="0" y="2743200"/>
          <a:ext cx="4914900" cy="13716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Chart 6"/>
          <p:cNvGraphicFramePr/>
          <p:nvPr>
            <p:extLst>
              <p:ext uri="{D42A27DB-BD31-4B8C-83A1-F6EECF244321}">
                <p14:modId xmlns:p14="http://schemas.microsoft.com/office/powerpoint/2010/main" val="2953032139"/>
              </p:ext>
            </p:extLst>
          </p:nvPr>
        </p:nvGraphicFramePr>
        <p:xfrm>
          <a:off x="1" y="3962400"/>
          <a:ext cx="4914900" cy="14478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Chart 7"/>
          <p:cNvGraphicFramePr/>
          <p:nvPr>
            <p:extLst>
              <p:ext uri="{D42A27DB-BD31-4B8C-83A1-F6EECF244321}">
                <p14:modId xmlns:p14="http://schemas.microsoft.com/office/powerpoint/2010/main" val="3106308440"/>
              </p:ext>
            </p:extLst>
          </p:nvPr>
        </p:nvGraphicFramePr>
        <p:xfrm>
          <a:off x="0" y="5105400"/>
          <a:ext cx="4962831" cy="17526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9" name="Chart 8"/>
          <p:cNvGraphicFramePr/>
          <p:nvPr>
            <p:extLst>
              <p:ext uri="{D42A27DB-BD31-4B8C-83A1-F6EECF244321}">
                <p14:modId xmlns:p14="http://schemas.microsoft.com/office/powerpoint/2010/main" val="2122058767"/>
              </p:ext>
            </p:extLst>
          </p:nvPr>
        </p:nvGraphicFramePr>
        <p:xfrm>
          <a:off x="4252452" y="152400"/>
          <a:ext cx="4891548" cy="16002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0" name="Chart 9"/>
          <p:cNvGraphicFramePr/>
          <p:nvPr>
            <p:extLst>
              <p:ext uri="{D42A27DB-BD31-4B8C-83A1-F6EECF244321}">
                <p14:modId xmlns:p14="http://schemas.microsoft.com/office/powerpoint/2010/main" val="3125109744"/>
              </p:ext>
            </p:extLst>
          </p:nvPr>
        </p:nvGraphicFramePr>
        <p:xfrm>
          <a:off x="4262284" y="1459968"/>
          <a:ext cx="4876800" cy="1524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1" name="Chart 10"/>
          <p:cNvGraphicFramePr/>
          <p:nvPr>
            <p:extLst>
              <p:ext uri="{D42A27DB-BD31-4B8C-83A1-F6EECF244321}">
                <p14:modId xmlns:p14="http://schemas.microsoft.com/office/powerpoint/2010/main" val="1132261342"/>
              </p:ext>
            </p:extLst>
          </p:nvPr>
        </p:nvGraphicFramePr>
        <p:xfrm>
          <a:off x="4267200" y="2743200"/>
          <a:ext cx="4876800" cy="1447800"/>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12" name="Chart 11"/>
          <p:cNvGraphicFramePr/>
          <p:nvPr>
            <p:extLst>
              <p:ext uri="{D42A27DB-BD31-4B8C-83A1-F6EECF244321}">
                <p14:modId xmlns:p14="http://schemas.microsoft.com/office/powerpoint/2010/main" val="2720576619"/>
              </p:ext>
            </p:extLst>
          </p:nvPr>
        </p:nvGraphicFramePr>
        <p:xfrm>
          <a:off x="4267200" y="3733800"/>
          <a:ext cx="4876800" cy="1676400"/>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15" name="Chart 14"/>
          <p:cNvGraphicFramePr>
            <a:graphicFrameLocks/>
          </p:cNvGraphicFramePr>
          <p:nvPr>
            <p:extLst>
              <p:ext uri="{D42A27DB-BD31-4B8C-83A1-F6EECF244321}">
                <p14:modId xmlns:p14="http://schemas.microsoft.com/office/powerpoint/2010/main" val="2863846165"/>
              </p:ext>
            </p:extLst>
          </p:nvPr>
        </p:nvGraphicFramePr>
        <p:xfrm>
          <a:off x="4276443" y="5187462"/>
          <a:ext cx="4876800" cy="1676400"/>
        </p:xfrm>
        <a:graphic>
          <a:graphicData uri="http://schemas.openxmlformats.org/drawingml/2006/chart">
            <c:chart xmlns:c="http://schemas.openxmlformats.org/drawingml/2006/chart" xmlns:r="http://schemas.openxmlformats.org/officeDocument/2006/relationships" r:id="rId12"/>
          </a:graphicData>
        </a:graphic>
      </p:graphicFrame>
      <p:pic>
        <p:nvPicPr>
          <p:cNvPr id="21" name="Picture 2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327114" y="212724"/>
            <a:ext cx="1614027" cy="860160"/>
          </a:xfrm>
          <a:prstGeom prst="rect">
            <a:avLst/>
          </a:prstGeom>
        </p:spPr>
      </p:pic>
      <p:sp>
        <p:nvSpPr>
          <p:cNvPr id="22" name="TextBox 21"/>
          <p:cNvSpPr txBox="1"/>
          <p:nvPr/>
        </p:nvSpPr>
        <p:spPr>
          <a:xfrm>
            <a:off x="1676400" y="0"/>
            <a:ext cx="2590966" cy="584775"/>
          </a:xfrm>
          <a:prstGeom prst="rect">
            <a:avLst/>
          </a:prstGeom>
          <a:noFill/>
        </p:spPr>
        <p:txBody>
          <a:bodyPr wrap="none" rtlCol="0">
            <a:spAutoFit/>
          </a:bodyPr>
          <a:lstStyle/>
          <a:p>
            <a:r>
              <a:rPr lang="en-US" b="1" dirty="0" smtClean="0"/>
              <a:t>South Atlantic</a:t>
            </a:r>
            <a:endParaRPr lang="en-US" b="1" dirty="0"/>
          </a:p>
        </p:txBody>
      </p:sp>
      <p:cxnSp>
        <p:nvCxnSpPr>
          <p:cNvPr id="3" name="Straight Connector 2"/>
          <p:cNvCxnSpPr/>
          <p:nvPr/>
        </p:nvCxnSpPr>
        <p:spPr bwMode="auto">
          <a:xfrm>
            <a:off x="2895600" y="584775"/>
            <a:ext cx="0" cy="5739825"/>
          </a:xfrm>
          <a:prstGeom prst="line">
            <a:avLst/>
          </a:prstGeom>
          <a:noFill/>
          <a:ln w="19050" cap="flat" cmpd="sng" algn="ctr">
            <a:solidFill>
              <a:schemeClr val="tx1"/>
            </a:solidFill>
            <a:prstDash val="solid"/>
            <a:round/>
            <a:headEnd type="none" w="med" len="med"/>
            <a:tailEnd type="none" w="med" len="med"/>
          </a:ln>
          <a:effectLst/>
        </p:spPr>
      </p:cxnSp>
      <p:cxnSp>
        <p:nvCxnSpPr>
          <p:cNvPr id="23" name="Straight Connector 22"/>
          <p:cNvCxnSpPr/>
          <p:nvPr/>
        </p:nvCxnSpPr>
        <p:spPr bwMode="auto">
          <a:xfrm>
            <a:off x="7086600" y="584775"/>
            <a:ext cx="0" cy="5739825"/>
          </a:xfrm>
          <a:prstGeom prst="line">
            <a:avLst/>
          </a:prstGeom>
          <a:noFill/>
          <a:ln w="19050" cap="flat" cmpd="sng" algn="ctr">
            <a:solidFill>
              <a:schemeClr val="tx1"/>
            </a:solidFill>
            <a:prstDash val="dash"/>
            <a:round/>
            <a:headEnd type="none" w="med" len="med"/>
            <a:tailEnd type="none" w="med" len="med"/>
          </a:ln>
          <a:effectLst/>
        </p:spPr>
      </p:cxnSp>
    </p:spTree>
    <p:extLst>
      <p:ext uri="{BB962C8B-B14F-4D97-AF65-F5344CB8AC3E}">
        <p14:creationId xmlns:p14="http://schemas.microsoft.com/office/powerpoint/2010/main" val="3492184051"/>
      </p:ext>
    </p:extLst>
  </p:cSld>
  <p:clrMapOvr>
    <a:masterClrMapping/>
  </p:clrMapOvr>
  <p:transition spd="slow">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2907"/>
            <a:ext cx="8686800" cy="1143000"/>
          </a:xfrm>
        </p:spPr>
        <p:txBody>
          <a:bodyPr/>
          <a:lstStyle/>
          <a:p>
            <a:r>
              <a:rPr lang="en-US" sz="4000" dirty="0" smtClean="0"/>
              <a:t>S. Atlantic Abundance Indices</a:t>
            </a:r>
            <a:endParaRPr lang="en-US" sz="4000" dirty="0"/>
          </a:p>
        </p:txBody>
      </p:sp>
      <p:pic>
        <p:nvPicPr>
          <p:cNvPr id="4" name="Picture 3"/>
          <p:cNvPicPr>
            <a:picLocks noChangeAspect="1"/>
          </p:cNvPicPr>
          <p:nvPr/>
        </p:nvPicPr>
        <p:blipFill rotWithShape="1">
          <a:blip r:embed="rId3"/>
          <a:srcRect l="1666" t="12910" r="2500" b="4008"/>
          <a:stretch/>
        </p:blipFill>
        <p:spPr>
          <a:xfrm>
            <a:off x="61632" y="1140091"/>
            <a:ext cx="9020736" cy="4876800"/>
          </a:xfrm>
          <a:prstGeom prst="rect">
            <a:avLst/>
          </a:prstGeom>
        </p:spPr>
      </p:pic>
      <p:sp>
        <p:nvSpPr>
          <p:cNvPr id="5" name="TextBox 4"/>
          <p:cNvSpPr txBox="1"/>
          <p:nvPr/>
        </p:nvSpPr>
        <p:spPr>
          <a:xfrm>
            <a:off x="6248400" y="6016891"/>
            <a:ext cx="2548133" cy="461665"/>
          </a:xfrm>
          <a:prstGeom prst="rect">
            <a:avLst/>
          </a:prstGeom>
          <a:noFill/>
        </p:spPr>
        <p:txBody>
          <a:bodyPr wrap="none" rtlCol="0">
            <a:spAutoFit/>
          </a:bodyPr>
          <a:lstStyle/>
          <a:p>
            <a:r>
              <a:rPr lang="en-US" sz="2400" dirty="0" smtClean="0"/>
              <a:t>Source: SEDAR 41</a:t>
            </a:r>
            <a:endParaRPr lang="en-US" sz="2400"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95600" y="1447800"/>
            <a:ext cx="1984684" cy="1057693"/>
          </a:xfrm>
          <a:prstGeom prst="rect">
            <a:avLst/>
          </a:prstGeom>
        </p:spPr>
      </p:pic>
    </p:spTree>
    <p:extLst>
      <p:ext uri="{BB962C8B-B14F-4D97-AF65-F5344CB8AC3E}">
        <p14:creationId xmlns:p14="http://schemas.microsoft.com/office/powerpoint/2010/main" val="1403245935"/>
      </p:ext>
    </p:extLst>
  </p:cSld>
  <p:clrMapOvr>
    <a:masterClrMapping/>
  </p:clrMapOvr>
  <p:transition spd="slow">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Private Boat Fishery</a:t>
            </a:r>
            <a:endParaRPr lang="en-US" dirty="0"/>
          </a:p>
        </p:txBody>
      </p:sp>
      <p:sp>
        <p:nvSpPr>
          <p:cNvPr id="3" name="Content Placeholder 2"/>
          <p:cNvSpPr>
            <a:spLocks noGrp="1"/>
          </p:cNvSpPr>
          <p:nvPr>
            <p:ph idx="1"/>
          </p:nvPr>
        </p:nvSpPr>
        <p:spPr>
          <a:xfrm>
            <a:off x="685800" y="1752600"/>
            <a:ext cx="7467600" cy="3992563"/>
          </a:xfrm>
        </p:spPr>
        <p:txBody>
          <a:bodyPr/>
          <a:lstStyle/>
          <a:p>
            <a:r>
              <a:rPr lang="en-US" dirty="0" smtClean="0"/>
              <a:t>Gulf Reef Fish Survey (GRFS)</a:t>
            </a:r>
          </a:p>
          <a:p>
            <a:pPr lvl="1"/>
            <a:r>
              <a:rPr lang="en-US" dirty="0" smtClean="0"/>
              <a:t>Gulf coast</a:t>
            </a:r>
          </a:p>
          <a:p>
            <a:pPr lvl="1"/>
            <a:r>
              <a:rPr lang="en-US" dirty="0" smtClean="0"/>
              <a:t>Review for MRIP certification in progress</a:t>
            </a:r>
          </a:p>
          <a:p>
            <a:r>
              <a:rPr lang="en-US" dirty="0" smtClean="0"/>
              <a:t>Supplemental dockside biological sampling project</a:t>
            </a:r>
          </a:p>
          <a:p>
            <a:pPr lvl="1"/>
            <a:r>
              <a:rPr lang="en-US" dirty="0" smtClean="0"/>
              <a:t>Atlantic coast</a:t>
            </a:r>
          </a:p>
          <a:p>
            <a:pPr lvl="1"/>
            <a:r>
              <a:rPr lang="en-US" dirty="0" smtClean="0"/>
              <a:t>MARFIN project, funded 3 years</a:t>
            </a:r>
            <a:endParaRPr lang="en-US" dirty="0"/>
          </a:p>
        </p:txBody>
      </p:sp>
    </p:spTree>
    <p:extLst>
      <p:ext uri="{BB962C8B-B14F-4D97-AF65-F5344CB8AC3E}">
        <p14:creationId xmlns:p14="http://schemas.microsoft.com/office/powerpoint/2010/main" val="1338445772"/>
      </p:ext>
    </p:extLst>
  </p:cSld>
  <p:clrMapOvr>
    <a:masterClrMapping/>
  </p:clrMapOvr>
  <p:transition spd="slow">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sz="4000" dirty="0" smtClean="0"/>
              <a:t>Gulf Reef Fish Survey</a:t>
            </a:r>
          </a:p>
        </p:txBody>
      </p:sp>
      <p:pic>
        <p:nvPicPr>
          <p:cNvPr id="1536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700900"/>
            <a:ext cx="8716962"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p:cNvSpPr txBox="1">
            <a:spLocks/>
          </p:cNvSpPr>
          <p:nvPr/>
        </p:nvSpPr>
        <p:spPr bwMode="auto">
          <a:xfrm>
            <a:off x="762000" y="1524000"/>
            <a:ext cx="79248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Font typeface="Wingdings" panose="05000000000000000000"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Font typeface="Wingdings" panose="05000000000000000000" pitchFamily="2" charset="2"/>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defRPr/>
            </a:pPr>
            <a:r>
              <a:rPr lang="en-US" kern="0" dirty="0" smtClean="0"/>
              <a:t>Intercept survey</a:t>
            </a:r>
          </a:p>
          <a:p>
            <a:pPr>
              <a:defRPr/>
            </a:pPr>
            <a:r>
              <a:rPr lang="en-US" sz="2800" kern="0" dirty="0" smtClean="0"/>
              <a:t>Depths fished</a:t>
            </a:r>
          </a:p>
          <a:p>
            <a:pPr lvl="1">
              <a:defRPr/>
            </a:pPr>
            <a:r>
              <a:rPr lang="en-US" kern="0" dirty="0" smtClean="0"/>
              <a:t>Useful for evaluating discard mortality</a:t>
            </a:r>
            <a:endParaRPr lang="en-US" kern="0" dirty="0"/>
          </a:p>
        </p:txBody>
      </p:sp>
      <p:sp>
        <p:nvSpPr>
          <p:cNvPr id="2" name="Oval 1"/>
          <p:cNvSpPr/>
          <p:nvPr/>
        </p:nvSpPr>
        <p:spPr bwMode="auto">
          <a:xfrm>
            <a:off x="3581400" y="3352800"/>
            <a:ext cx="5181600" cy="1524000"/>
          </a:xfrm>
          <a:prstGeom prst="ellipse">
            <a:avLst/>
          </a:prstGeom>
          <a:noFill/>
          <a:ln w="22225"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US" sz="3200" b="0" i="0" u="none" strike="noStrike" cap="none" normalizeH="0" baseline="0" smtClean="0">
              <a:ln>
                <a:noFill/>
              </a:ln>
              <a:solidFill>
                <a:schemeClr val="tx1"/>
              </a:solidFill>
              <a:effectLst/>
              <a:latin typeface="Franklin Gothic Book" pitchFamily="34" charset="0"/>
            </a:endParaRPr>
          </a:p>
        </p:txBody>
      </p:sp>
    </p:spTree>
    <p:extLst>
      <p:ext uri="{BB962C8B-B14F-4D97-AF65-F5344CB8AC3E}">
        <p14:creationId xmlns:p14="http://schemas.microsoft.com/office/powerpoint/2010/main" val="480579251"/>
      </p:ext>
    </p:extLst>
  </p:cSld>
  <p:clrMapOvr>
    <a:masterClrMapping/>
  </p:clrMapOvr>
  <p:transition spd="slow">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200400" y="190500"/>
            <a:ext cx="5715000" cy="4800600"/>
          </a:xfrm>
        </p:spPr>
      </p:pic>
      <p:pic>
        <p:nvPicPr>
          <p:cNvPr id="16387" name="Content Placeholder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0388" y="5105400"/>
            <a:ext cx="8355012"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2"/>
          <p:cNvSpPr txBox="1">
            <a:spLocks/>
          </p:cNvSpPr>
          <p:nvPr/>
        </p:nvSpPr>
        <p:spPr bwMode="auto">
          <a:xfrm>
            <a:off x="152400" y="914400"/>
            <a:ext cx="29718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Font typeface="Wingdings" panose="05000000000000000000"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Font typeface="Wingdings" panose="05000000000000000000" pitchFamily="2" charset="2"/>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 typeface="Wingdings" panose="05000000000000000000" pitchFamily="2" charset="2"/>
              <a:buNone/>
              <a:defRPr/>
            </a:pPr>
            <a:r>
              <a:rPr lang="en-US" kern="0" dirty="0" smtClean="0"/>
              <a:t>Area(s) fished:</a:t>
            </a:r>
          </a:p>
          <a:p>
            <a:pPr>
              <a:defRPr/>
            </a:pPr>
            <a:r>
              <a:rPr lang="en-US" kern="0" dirty="0" smtClean="0"/>
              <a:t>10 mile grid</a:t>
            </a:r>
          </a:p>
        </p:txBody>
      </p:sp>
    </p:spTree>
    <p:extLst>
      <p:ext uri="{BB962C8B-B14F-4D97-AF65-F5344CB8AC3E}">
        <p14:creationId xmlns:p14="http://schemas.microsoft.com/office/powerpoint/2010/main" val="3784878746"/>
      </p:ext>
    </p:extLst>
  </p:cSld>
  <p:clrMapOvr>
    <a:masterClrMapping/>
  </p:clrMapOvr>
  <p:transition spd="slow">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173038"/>
            <a:ext cx="8305800" cy="1143000"/>
          </a:xfrm>
        </p:spPr>
        <p:txBody>
          <a:bodyPr/>
          <a:lstStyle/>
          <a:p>
            <a:r>
              <a:rPr lang="en-US" altLang="en-US" dirty="0" smtClean="0"/>
              <a:t>MARFIN</a:t>
            </a:r>
          </a:p>
        </p:txBody>
      </p:sp>
      <p:sp>
        <p:nvSpPr>
          <p:cNvPr id="9219" name="Content Placeholder 2"/>
          <p:cNvSpPr>
            <a:spLocks noGrp="1"/>
          </p:cNvSpPr>
          <p:nvPr>
            <p:ph idx="1"/>
          </p:nvPr>
        </p:nvSpPr>
        <p:spPr>
          <a:xfrm>
            <a:off x="381000" y="1143000"/>
            <a:ext cx="8305800" cy="4114800"/>
          </a:xfrm>
        </p:spPr>
        <p:txBody>
          <a:bodyPr/>
          <a:lstStyle/>
          <a:p>
            <a:r>
              <a:rPr lang="en-US" altLang="en-US" dirty="0" smtClean="0"/>
              <a:t>Dockside survey</a:t>
            </a:r>
          </a:p>
          <a:p>
            <a:pPr lvl="1"/>
            <a:r>
              <a:rPr lang="en-US" altLang="en-US" dirty="0" smtClean="0"/>
              <a:t>Randomly sample landing sites for offshore trips</a:t>
            </a:r>
          </a:p>
          <a:p>
            <a:r>
              <a:rPr lang="en-US" altLang="en-US" dirty="0" smtClean="0"/>
              <a:t>Primary objective:</a:t>
            </a:r>
          </a:p>
          <a:p>
            <a:pPr lvl="1"/>
            <a:r>
              <a:rPr lang="en-US" altLang="en-US" dirty="0" smtClean="0"/>
              <a:t>Lengths</a:t>
            </a:r>
            <a:r>
              <a:rPr lang="en-US" altLang="en-US" dirty="0"/>
              <a:t>, weights, age structures from harvested </a:t>
            </a:r>
            <a:r>
              <a:rPr lang="en-US" altLang="en-US" dirty="0" smtClean="0"/>
              <a:t>fish </a:t>
            </a:r>
          </a:p>
          <a:p>
            <a:r>
              <a:rPr lang="en-US" altLang="en-US" dirty="0" smtClean="0"/>
              <a:t>Secondary objective:</a:t>
            </a:r>
          </a:p>
          <a:p>
            <a:pPr lvl="1"/>
            <a:r>
              <a:rPr lang="en-US" altLang="en-US" dirty="0" smtClean="0"/>
              <a:t>Trip-level area fished (for harvest and discards)</a:t>
            </a:r>
          </a:p>
          <a:p>
            <a:pPr lvl="1"/>
            <a:endParaRPr lang="en-US" altLang="en-US" dirty="0" smtClean="0"/>
          </a:p>
        </p:txBody>
      </p:sp>
      <p:graphicFrame>
        <p:nvGraphicFramePr>
          <p:cNvPr id="2" name="Table 1"/>
          <p:cNvGraphicFramePr>
            <a:graphicFrameLocks noGrp="1"/>
          </p:cNvGraphicFramePr>
          <p:nvPr>
            <p:extLst>
              <p:ext uri="{D42A27DB-BD31-4B8C-83A1-F6EECF244321}">
                <p14:modId xmlns:p14="http://schemas.microsoft.com/office/powerpoint/2010/main" val="972708096"/>
              </p:ext>
            </p:extLst>
          </p:nvPr>
        </p:nvGraphicFramePr>
        <p:xfrm>
          <a:off x="990601" y="5181600"/>
          <a:ext cx="7772399" cy="1190943"/>
        </p:xfrm>
        <a:graphic>
          <a:graphicData uri="http://schemas.openxmlformats.org/drawingml/2006/table">
            <a:tbl>
              <a:tblPr firstRow="1" firstCol="1" bandRow="1">
                <a:tableStyleId>{5C22544A-7EE6-4342-B048-85BDC9FD1C3A}</a:tableStyleId>
              </a:tblPr>
              <a:tblGrid>
                <a:gridCol w="3151304"/>
                <a:gridCol w="2017157"/>
                <a:gridCol w="1278802"/>
                <a:gridCol w="1325136"/>
              </a:tblGrid>
              <a:tr h="396981">
                <a:tc>
                  <a:txBody>
                    <a:bodyPr/>
                    <a:lstStyle/>
                    <a:p>
                      <a:pPr marL="0" marR="0">
                        <a:lnSpc>
                          <a:spcPct val="115000"/>
                        </a:lnSpc>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Majority of time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Minimum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dirty="0">
                          <a:effectLst/>
                        </a:rPr>
                        <a:t>Maximum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96981">
                <a:tc>
                  <a:txBody>
                    <a:bodyPr/>
                    <a:lstStyle/>
                    <a:p>
                      <a:pPr marL="0" marR="0">
                        <a:lnSpc>
                          <a:spcPct val="115000"/>
                        </a:lnSpc>
                        <a:spcBef>
                          <a:spcPts val="0"/>
                        </a:spcBef>
                        <a:spcAft>
                          <a:spcPts val="0"/>
                        </a:spcAft>
                      </a:pPr>
                      <a:r>
                        <a:rPr lang="en-US" sz="2000">
                          <a:effectLst/>
                        </a:rPr>
                        <a:t>Depths fished (feet)</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96981">
                <a:tc>
                  <a:txBody>
                    <a:bodyPr/>
                    <a:lstStyle/>
                    <a:p>
                      <a:pPr marL="0" marR="0">
                        <a:lnSpc>
                          <a:spcPct val="115000"/>
                        </a:lnSpc>
                        <a:spcBef>
                          <a:spcPts val="0"/>
                        </a:spcBef>
                        <a:spcAft>
                          <a:spcPts val="0"/>
                        </a:spcAft>
                      </a:pPr>
                      <a:r>
                        <a:rPr lang="en-US" sz="2000" dirty="0">
                          <a:effectLst/>
                        </a:rPr>
                        <a:t>Distance from shore (miles)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2146362026"/>
      </p:ext>
    </p:extLst>
  </p:cSld>
  <p:clrMapOvr>
    <a:masterClrMapping/>
  </p:clrMapOvr>
  <p:transition spd="slow">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072" y="28755"/>
            <a:ext cx="8305800" cy="1143000"/>
          </a:xfrm>
        </p:spPr>
        <p:txBody>
          <a:bodyPr/>
          <a:lstStyle/>
          <a:p>
            <a:r>
              <a:rPr lang="en-US" dirty="0" smtClean="0"/>
              <a:t>Conclusions</a:t>
            </a:r>
            <a:endParaRPr lang="en-US" dirty="0"/>
          </a:p>
        </p:txBody>
      </p:sp>
      <p:sp>
        <p:nvSpPr>
          <p:cNvPr id="3" name="Content Placeholder 2"/>
          <p:cNvSpPr>
            <a:spLocks noGrp="1"/>
          </p:cNvSpPr>
          <p:nvPr>
            <p:ph idx="1"/>
          </p:nvPr>
        </p:nvSpPr>
        <p:spPr>
          <a:xfrm>
            <a:off x="533400" y="990599"/>
            <a:ext cx="8209472" cy="5334001"/>
          </a:xfrm>
        </p:spPr>
        <p:txBody>
          <a:bodyPr/>
          <a:lstStyle/>
          <a:p>
            <a:pPr marL="0" indent="0">
              <a:buNone/>
            </a:pPr>
            <a:r>
              <a:rPr lang="en-US" dirty="0" smtClean="0"/>
              <a:t>At-Sea Observer Surveys:</a:t>
            </a:r>
          </a:p>
          <a:p>
            <a:r>
              <a:rPr lang="en-US" dirty="0" smtClean="0"/>
              <a:t>provide high resolution fish level data for stock assessments</a:t>
            </a:r>
          </a:p>
          <a:p>
            <a:r>
              <a:rPr lang="en-US" dirty="0" smtClean="0"/>
              <a:t>may provide insight into private boat fishery if trip level details are known</a:t>
            </a:r>
          </a:p>
          <a:p>
            <a:pPr marL="0" indent="0">
              <a:buNone/>
            </a:pPr>
            <a:r>
              <a:rPr lang="en-US" dirty="0" smtClean="0"/>
              <a:t>Dockside Surveys:</a:t>
            </a:r>
          </a:p>
          <a:p>
            <a:r>
              <a:rPr lang="en-US" dirty="0" smtClean="0"/>
              <a:t>Good for collecting complementary trip level data</a:t>
            </a:r>
          </a:p>
          <a:p>
            <a:r>
              <a:rPr lang="en-US" dirty="0" smtClean="0"/>
              <a:t>Supplemental surveys can provide data not collected through APAIS</a:t>
            </a:r>
          </a:p>
          <a:p>
            <a:pPr marL="0" indent="0">
              <a:buNone/>
            </a:pPr>
            <a:endParaRPr lang="en-US" dirty="0"/>
          </a:p>
        </p:txBody>
      </p:sp>
    </p:spTree>
    <p:extLst>
      <p:ext uri="{BB962C8B-B14F-4D97-AF65-F5344CB8AC3E}">
        <p14:creationId xmlns:p14="http://schemas.microsoft.com/office/powerpoint/2010/main" val="2507124331"/>
      </p:ext>
    </p:extLst>
  </p:cSld>
  <p:clrMapOvr>
    <a:masterClrMapping/>
  </p:clrMapOvr>
  <p:transition spd="slow">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981200"/>
            <a:ext cx="3352800" cy="1143000"/>
          </a:xfrm>
        </p:spPr>
        <p:txBody>
          <a:bodyPr/>
          <a:lstStyle/>
          <a:p>
            <a:r>
              <a:rPr lang="en-US" dirty="0" smtClean="0"/>
              <a:t>Thank you!</a:t>
            </a:r>
            <a:endParaRPr lang="en-US" dirty="0"/>
          </a:p>
        </p:txBody>
      </p:sp>
    </p:spTree>
    <p:extLst>
      <p:ext uri="{BB962C8B-B14F-4D97-AF65-F5344CB8AC3E}">
        <p14:creationId xmlns:p14="http://schemas.microsoft.com/office/powerpoint/2010/main" val="2898397528"/>
      </p:ext>
    </p:extLst>
  </p:cSld>
  <p:clrMapOvr>
    <a:masterClrMapping/>
  </p:clrMapOvr>
  <p:transition spd="slow">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9393" y="228600"/>
            <a:ext cx="8305800" cy="1143000"/>
          </a:xfrm>
        </p:spPr>
        <p:txBody>
          <a:bodyPr/>
          <a:lstStyle/>
          <a:p>
            <a:r>
              <a:rPr lang="en-US" sz="3600" dirty="0" smtClean="0"/>
              <a:t>Data Collection for Discards</a:t>
            </a:r>
            <a:endParaRPr lang="en-US" sz="3600" dirty="0"/>
          </a:p>
        </p:txBody>
      </p:sp>
      <p:sp>
        <p:nvSpPr>
          <p:cNvPr id="3" name="Content Placeholder 2"/>
          <p:cNvSpPr>
            <a:spLocks noGrp="1"/>
          </p:cNvSpPr>
          <p:nvPr>
            <p:ph idx="1"/>
          </p:nvPr>
        </p:nvSpPr>
        <p:spPr>
          <a:xfrm>
            <a:off x="304800" y="1524000"/>
            <a:ext cx="5029200" cy="4348655"/>
          </a:xfrm>
        </p:spPr>
        <p:txBody>
          <a:bodyPr/>
          <a:lstStyle/>
          <a:p>
            <a:pPr>
              <a:spcBef>
                <a:spcPts val="0"/>
              </a:spcBef>
            </a:pPr>
            <a:r>
              <a:rPr lang="en-US" dirty="0" smtClean="0"/>
              <a:t>Trip level details</a:t>
            </a:r>
          </a:p>
          <a:p>
            <a:pPr lvl="1">
              <a:spcBef>
                <a:spcPts val="0"/>
              </a:spcBef>
            </a:pPr>
            <a:r>
              <a:rPr lang="en-US" dirty="0" smtClean="0"/>
              <a:t>Number discarded</a:t>
            </a:r>
          </a:p>
          <a:p>
            <a:pPr lvl="1">
              <a:spcBef>
                <a:spcPts val="0"/>
              </a:spcBef>
            </a:pPr>
            <a:r>
              <a:rPr lang="en-US" dirty="0" smtClean="0"/>
              <a:t>Immediate mortality</a:t>
            </a:r>
          </a:p>
          <a:p>
            <a:pPr lvl="1">
              <a:spcBef>
                <a:spcPts val="0"/>
              </a:spcBef>
            </a:pPr>
            <a:r>
              <a:rPr lang="en-US" dirty="0" smtClean="0"/>
              <a:t>Area fished</a:t>
            </a:r>
          </a:p>
          <a:p>
            <a:pPr lvl="1">
              <a:spcBef>
                <a:spcPts val="0"/>
              </a:spcBef>
            </a:pPr>
            <a:r>
              <a:rPr lang="en-US" dirty="0" smtClean="0"/>
              <a:t>Capture/release methods</a:t>
            </a:r>
          </a:p>
          <a:p>
            <a:pPr>
              <a:spcBef>
                <a:spcPts val="0"/>
              </a:spcBef>
            </a:pPr>
            <a:r>
              <a:rPr lang="en-US" dirty="0" smtClean="0"/>
              <a:t>Easily collected dockside</a:t>
            </a:r>
          </a:p>
          <a:p>
            <a:pPr>
              <a:spcBef>
                <a:spcPts val="0"/>
              </a:spcBef>
            </a:pPr>
            <a:r>
              <a:rPr lang="en-US" dirty="0" smtClean="0"/>
              <a:t>Does not provide characteristics of discards needed for assessments</a:t>
            </a:r>
          </a:p>
          <a:p>
            <a:pPr lvl="1"/>
            <a:endParaRPr lang="en-US" dirty="0" smtClean="0"/>
          </a:p>
          <a:p>
            <a:pPr marL="457200" lvl="1" indent="0">
              <a:buNone/>
            </a:pPr>
            <a:endParaRPr lang="en-US" dirty="0" smtClean="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20833" r="25000" b="17778"/>
          <a:stretch/>
        </p:blipFill>
        <p:spPr>
          <a:xfrm>
            <a:off x="5486400" y="1676400"/>
            <a:ext cx="3078892" cy="3505200"/>
          </a:xfrm>
          <a:prstGeom prst="rect">
            <a:avLst/>
          </a:prstGeom>
        </p:spPr>
      </p:pic>
    </p:spTree>
    <p:extLst>
      <p:ext uri="{BB962C8B-B14F-4D97-AF65-F5344CB8AC3E}">
        <p14:creationId xmlns:p14="http://schemas.microsoft.com/office/powerpoint/2010/main" val="2646944250"/>
      </p:ext>
    </p:extLst>
  </p:cSld>
  <p:clrMapOvr>
    <a:masterClrMapping/>
  </p:clrMapOvr>
  <p:transition spd="slow">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nvPr>
        </p:nvGraphicFramePr>
        <p:xfrm>
          <a:off x="146367" y="92622"/>
          <a:ext cx="7620000" cy="226169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p:nvPr>
            <p:extLst/>
          </p:nvPr>
        </p:nvGraphicFramePr>
        <p:xfrm>
          <a:off x="148994" y="2331983"/>
          <a:ext cx="7620000" cy="230505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p:cNvGraphicFramePr/>
          <p:nvPr>
            <p:extLst/>
          </p:nvPr>
        </p:nvGraphicFramePr>
        <p:xfrm>
          <a:off x="146367" y="4637033"/>
          <a:ext cx="7620000" cy="2185495"/>
        </p:xfrm>
        <a:graphic>
          <a:graphicData uri="http://schemas.openxmlformats.org/drawingml/2006/chart">
            <c:chart xmlns:c="http://schemas.openxmlformats.org/drawingml/2006/chart" xmlns:r="http://schemas.openxmlformats.org/officeDocument/2006/relationships" r:id="rId5"/>
          </a:graphicData>
        </a:graphic>
      </p:graphicFrame>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17665" y="92622"/>
            <a:ext cx="2426335" cy="1293061"/>
          </a:xfrm>
          <a:prstGeom prst="rect">
            <a:avLst/>
          </a:prstGeom>
        </p:spPr>
      </p:pic>
    </p:spTree>
    <p:extLst>
      <p:ext uri="{BB962C8B-B14F-4D97-AF65-F5344CB8AC3E}">
        <p14:creationId xmlns:p14="http://schemas.microsoft.com/office/powerpoint/2010/main" val="2705140876"/>
      </p:ext>
    </p:extLst>
  </p:cSld>
  <p:clrMapOvr>
    <a:masterClrMapping/>
  </p:clrMapOvr>
  <p:transition spd="slow">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6" name="Chart 85"/>
          <p:cNvGraphicFramePr>
            <a:graphicFrameLocks/>
          </p:cNvGraphicFramePr>
          <p:nvPr>
            <p:extLst/>
          </p:nvPr>
        </p:nvGraphicFramePr>
        <p:xfrm>
          <a:off x="571500" y="3812458"/>
          <a:ext cx="3962400" cy="2971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7" name="Chart 86"/>
          <p:cNvGraphicFramePr>
            <a:graphicFrameLocks/>
          </p:cNvGraphicFramePr>
          <p:nvPr>
            <p:extLst/>
          </p:nvPr>
        </p:nvGraphicFramePr>
        <p:xfrm>
          <a:off x="4776952" y="3812458"/>
          <a:ext cx="3962400" cy="29718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8" name="Chart 87"/>
          <p:cNvGraphicFramePr>
            <a:graphicFrameLocks/>
          </p:cNvGraphicFramePr>
          <p:nvPr>
            <p:extLst/>
          </p:nvPr>
        </p:nvGraphicFramePr>
        <p:xfrm>
          <a:off x="571500" y="809859"/>
          <a:ext cx="3962400" cy="28956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9" name="Chart 88"/>
          <p:cNvGraphicFramePr>
            <a:graphicFrameLocks/>
          </p:cNvGraphicFramePr>
          <p:nvPr>
            <p:extLst/>
          </p:nvPr>
        </p:nvGraphicFramePr>
        <p:xfrm>
          <a:off x="4776952" y="826117"/>
          <a:ext cx="3962400" cy="2879342"/>
        </p:xfrm>
        <a:graphic>
          <a:graphicData uri="http://schemas.openxmlformats.org/drawingml/2006/chart">
            <c:chart xmlns:c="http://schemas.openxmlformats.org/drawingml/2006/chart" xmlns:r="http://schemas.openxmlformats.org/officeDocument/2006/relationships" r:id="rId6"/>
          </a:graphicData>
        </a:graphic>
      </p:graphicFrame>
      <p:sp>
        <p:nvSpPr>
          <p:cNvPr id="2" name="TextBox 1"/>
          <p:cNvSpPr txBox="1"/>
          <p:nvPr/>
        </p:nvSpPr>
        <p:spPr>
          <a:xfrm>
            <a:off x="1828800" y="118475"/>
            <a:ext cx="1066318" cy="707886"/>
          </a:xfrm>
          <a:prstGeom prst="rect">
            <a:avLst/>
          </a:prstGeom>
          <a:noFill/>
        </p:spPr>
        <p:txBody>
          <a:bodyPr wrap="none" rtlCol="0">
            <a:spAutoFit/>
          </a:bodyPr>
          <a:lstStyle/>
          <a:p>
            <a:r>
              <a:rPr lang="en-US" sz="4000" dirty="0" smtClean="0"/>
              <a:t>Gulf</a:t>
            </a:r>
            <a:endParaRPr lang="en-US" sz="4000" dirty="0"/>
          </a:p>
        </p:txBody>
      </p:sp>
      <p:sp>
        <p:nvSpPr>
          <p:cNvPr id="3" name="TextBox 2"/>
          <p:cNvSpPr txBox="1"/>
          <p:nvPr/>
        </p:nvSpPr>
        <p:spPr>
          <a:xfrm>
            <a:off x="5867400" y="118231"/>
            <a:ext cx="1787925" cy="707886"/>
          </a:xfrm>
          <a:prstGeom prst="rect">
            <a:avLst/>
          </a:prstGeom>
          <a:noFill/>
        </p:spPr>
        <p:txBody>
          <a:bodyPr wrap="none" rtlCol="0">
            <a:spAutoFit/>
          </a:bodyPr>
          <a:lstStyle/>
          <a:p>
            <a:r>
              <a:rPr lang="en-US" sz="4000" dirty="0" smtClean="0"/>
              <a:t>Atlantic</a:t>
            </a:r>
            <a:endParaRPr lang="en-US" sz="4000" dirty="0"/>
          </a:p>
        </p:txBody>
      </p:sp>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35771" y="215551"/>
            <a:ext cx="1828800" cy="974618"/>
          </a:xfrm>
          <a:prstGeom prst="rect">
            <a:avLst/>
          </a:prstGeom>
        </p:spPr>
      </p:pic>
    </p:spTree>
    <p:extLst>
      <p:ext uri="{BB962C8B-B14F-4D97-AF65-F5344CB8AC3E}">
        <p14:creationId xmlns:p14="http://schemas.microsoft.com/office/powerpoint/2010/main" val="1680363953"/>
      </p:ext>
    </p:extLst>
  </p:cSld>
  <p:clrMapOvr>
    <a:masterClrMapping/>
  </p:clrMapOvr>
  <p:transition spd="slow">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Hook Types</a:t>
            </a:r>
            <a:endParaRPr lang="en-US" dirty="0"/>
          </a:p>
        </p:txBody>
      </p:sp>
      <p:graphicFrame>
        <p:nvGraphicFramePr>
          <p:cNvPr id="4" name="Chart 3"/>
          <p:cNvGraphicFramePr/>
          <p:nvPr>
            <p:extLst/>
          </p:nvPr>
        </p:nvGraphicFramePr>
        <p:xfrm>
          <a:off x="228600" y="1417638"/>
          <a:ext cx="8763000" cy="5364162"/>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10100" y="317292"/>
            <a:ext cx="1984684" cy="1057693"/>
          </a:xfrm>
          <a:prstGeom prst="rect">
            <a:avLst/>
          </a:prstGeom>
        </p:spPr>
      </p:pic>
    </p:spTree>
    <p:extLst>
      <p:ext uri="{BB962C8B-B14F-4D97-AF65-F5344CB8AC3E}">
        <p14:creationId xmlns:p14="http://schemas.microsoft.com/office/powerpoint/2010/main" val="2786136121"/>
      </p:ext>
    </p:extLst>
  </p:cSld>
  <p:clrMapOvr>
    <a:masterClrMapping/>
  </p:clrMapOvr>
  <p:transition spd="slow">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9832"/>
            <a:ext cx="8534400" cy="1143000"/>
          </a:xfrm>
        </p:spPr>
        <p:txBody>
          <a:bodyPr/>
          <a:lstStyle/>
          <a:p>
            <a:r>
              <a:rPr lang="en-US" dirty="0" smtClean="0"/>
              <a:t>FL For-Hire Observer Programs</a:t>
            </a:r>
            <a:endParaRPr lang="en-US" dirty="0"/>
          </a:p>
        </p:txBody>
      </p:sp>
      <p:graphicFrame>
        <p:nvGraphicFramePr>
          <p:cNvPr id="4" name="Table 3"/>
          <p:cNvGraphicFramePr>
            <a:graphicFrameLocks noGrp="1"/>
          </p:cNvGraphicFramePr>
          <p:nvPr>
            <p:extLst/>
          </p:nvPr>
        </p:nvGraphicFramePr>
        <p:xfrm>
          <a:off x="161566" y="1066800"/>
          <a:ext cx="8897068" cy="4162013"/>
        </p:xfrm>
        <a:graphic>
          <a:graphicData uri="http://schemas.openxmlformats.org/drawingml/2006/table">
            <a:tbl>
              <a:tblPr firstRow="1" firstCol="1" bandRow="1">
                <a:tableStyleId>{5C22544A-7EE6-4342-B048-85BDC9FD1C3A}</a:tableStyleId>
              </a:tblPr>
              <a:tblGrid>
                <a:gridCol w="1132523"/>
                <a:gridCol w="556485"/>
                <a:gridCol w="595948"/>
                <a:gridCol w="616668"/>
                <a:gridCol w="603307"/>
                <a:gridCol w="605979"/>
                <a:gridCol w="651700"/>
                <a:gridCol w="607760"/>
                <a:gridCol w="603307"/>
                <a:gridCol w="606751"/>
                <a:gridCol w="644779"/>
                <a:gridCol w="557287"/>
                <a:gridCol w="557287"/>
                <a:gridCol w="557287"/>
              </a:tblGrid>
              <a:tr h="452085">
                <a:tc>
                  <a:txBody>
                    <a:bodyPr/>
                    <a:lstStyle/>
                    <a:p>
                      <a:pPr marL="0" marR="0">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2005-2007</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2008</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smtClean="0">
                          <a:effectLst/>
                          <a:latin typeface="Calibri" panose="020F0502020204030204" pitchFamily="34" charset="0"/>
                        </a:rPr>
                        <a:t>2009</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smtClean="0">
                          <a:effectLst/>
                          <a:latin typeface="Calibri" panose="020F0502020204030204" pitchFamily="34" charset="0"/>
                        </a:rPr>
                        <a:t>2010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smtClean="0">
                          <a:effectLst/>
                          <a:latin typeface="Calibri" panose="020F0502020204030204" pitchFamily="34" charset="0"/>
                        </a:rPr>
                        <a:t>2011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smtClean="0">
                          <a:effectLst/>
                          <a:latin typeface="Calibri" panose="020F0502020204030204" pitchFamily="34" charset="0"/>
                        </a:rPr>
                        <a:t>2012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smtClean="0">
                          <a:effectLst/>
                          <a:latin typeface="Calibri" panose="020F0502020204030204" pitchFamily="34" charset="0"/>
                        </a:rPr>
                        <a:t>2013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smtClean="0">
                          <a:effectLst/>
                          <a:latin typeface="Calibri" panose="020F0502020204030204" pitchFamily="34" charset="0"/>
                        </a:rPr>
                        <a:t>2014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smtClean="0">
                          <a:effectLst/>
                          <a:latin typeface="Calibri" panose="020F0502020204030204" pitchFamily="34" charset="0"/>
                        </a:rPr>
                        <a:t>2015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smtClean="0">
                          <a:effectLst/>
                          <a:latin typeface="Calibri" panose="020F0502020204030204" pitchFamily="34" charset="0"/>
                        </a:rPr>
                        <a:t>2016</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2017</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2018</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2019</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26042">
                <a:tc>
                  <a:txBody>
                    <a:bodyPr/>
                    <a:lstStyle/>
                    <a:p>
                      <a:pPr marL="0" marR="0">
                        <a:spcBef>
                          <a:spcPts val="0"/>
                        </a:spcBef>
                        <a:spcAft>
                          <a:spcPts val="0"/>
                        </a:spcAft>
                      </a:pPr>
                      <a:r>
                        <a:rPr lang="en-US" sz="1800" dirty="0" smtClean="0">
                          <a:effectLst/>
                          <a:latin typeface="+mn-lt"/>
                          <a:ea typeface="+mn-ea"/>
                          <a:cs typeface="+mn-cs"/>
                        </a:rPr>
                        <a:t>GULF</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26042">
                <a:tc>
                  <a:txBody>
                    <a:bodyPr/>
                    <a:lstStyle/>
                    <a:p>
                      <a:pPr marL="0" marR="0">
                        <a:spcBef>
                          <a:spcPts val="0"/>
                        </a:spcBef>
                        <a:spcAft>
                          <a:spcPts val="0"/>
                        </a:spcAft>
                      </a:pPr>
                      <a:r>
                        <a:rPr lang="en-US" sz="1800" dirty="0" smtClean="0">
                          <a:effectLst/>
                        </a:rPr>
                        <a:t>Charter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X</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X</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X</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X</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dirty="0">
                          <a:effectLst/>
                        </a:rPr>
                        <a:t> </a:t>
                      </a:r>
                      <a:r>
                        <a:rPr lang="en-US" sz="2000" dirty="0" smtClean="0">
                          <a:effectLst/>
                        </a:rPr>
                        <a:t>X</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X</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X</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X</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X</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26042">
                <a:tc>
                  <a:txBody>
                    <a:bodyPr/>
                    <a:lstStyle/>
                    <a:p>
                      <a:pPr marL="0" marR="0">
                        <a:spcBef>
                          <a:spcPts val="0"/>
                        </a:spcBef>
                        <a:spcAft>
                          <a:spcPts val="0"/>
                        </a:spcAft>
                      </a:pPr>
                      <a:r>
                        <a:rPr lang="en-US" sz="1800" dirty="0" err="1" smtClean="0">
                          <a:effectLst/>
                        </a:rPr>
                        <a:t>Headboat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X</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X</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X</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X</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X</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X</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X</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X</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X</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X</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X</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26042">
                <a:tc>
                  <a:txBody>
                    <a:bodyPr/>
                    <a:lstStyle/>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26042">
                <a:tc>
                  <a:txBody>
                    <a:bodyPr/>
                    <a:lstStyle/>
                    <a:p>
                      <a:pPr marL="0" marR="0">
                        <a:spcBef>
                          <a:spcPts val="0"/>
                        </a:spcBef>
                        <a:spcAft>
                          <a:spcPts val="0"/>
                        </a:spcAft>
                      </a:pPr>
                      <a:r>
                        <a:rPr lang="en-US" sz="1800" dirty="0" smtClean="0">
                          <a:effectLst/>
                        </a:rPr>
                        <a:t>KEYS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26042">
                <a:tc>
                  <a:txBody>
                    <a:bodyPr/>
                    <a:lstStyle/>
                    <a:p>
                      <a:pPr marL="0" marR="0">
                        <a:spcBef>
                          <a:spcPts val="0"/>
                        </a:spcBef>
                        <a:spcAft>
                          <a:spcPts val="0"/>
                        </a:spcAft>
                      </a:pPr>
                      <a:r>
                        <a:rPr lang="en-US" sz="1800" dirty="0" smtClean="0">
                          <a:effectLst/>
                        </a:rPr>
                        <a:t>Charter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X</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X</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X</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X</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X</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X</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X</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X</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82493">
                <a:tc>
                  <a:txBody>
                    <a:bodyPr/>
                    <a:lstStyle/>
                    <a:p>
                      <a:pPr marL="0" marR="0">
                        <a:spcBef>
                          <a:spcPts val="0"/>
                        </a:spcBef>
                        <a:spcAft>
                          <a:spcPts val="0"/>
                        </a:spcAft>
                      </a:pPr>
                      <a:r>
                        <a:rPr lang="en-US" sz="1800" dirty="0" err="1">
                          <a:effectLst/>
                        </a:rPr>
                        <a:t>H</a:t>
                      </a:r>
                      <a:r>
                        <a:rPr lang="en-US" sz="1800" dirty="0" err="1" smtClean="0">
                          <a:effectLst/>
                        </a:rPr>
                        <a:t>eadboat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X</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X</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X</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X</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X</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X</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X</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X</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26042">
                <a:tc>
                  <a:txBody>
                    <a:bodyPr/>
                    <a:lstStyle/>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26042">
                <a:tc>
                  <a:txBody>
                    <a:bodyPr/>
                    <a:lstStyle/>
                    <a:p>
                      <a:pPr marL="0" marR="0">
                        <a:spcBef>
                          <a:spcPts val="0"/>
                        </a:spcBef>
                        <a:spcAft>
                          <a:spcPts val="0"/>
                        </a:spcAft>
                      </a:pPr>
                      <a:r>
                        <a:rPr lang="en-US" sz="1800" dirty="0" smtClean="0">
                          <a:effectLst/>
                          <a:latin typeface="+mn-lt"/>
                          <a:ea typeface="+mn-ea"/>
                          <a:cs typeface="+mn-cs"/>
                        </a:rPr>
                        <a:t>ATLANTIC</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26042">
                <a:tc>
                  <a:txBody>
                    <a:bodyPr/>
                    <a:lstStyle/>
                    <a:p>
                      <a:pPr marL="0" marR="0">
                        <a:spcBef>
                          <a:spcPts val="0"/>
                        </a:spcBef>
                        <a:spcAft>
                          <a:spcPts val="0"/>
                        </a:spcAft>
                      </a:pPr>
                      <a:r>
                        <a:rPr lang="en-US" sz="1800" dirty="0" smtClean="0">
                          <a:effectLst/>
                        </a:rPr>
                        <a:t>Charter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X</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dirty="0">
                          <a:effectLst/>
                        </a:rPr>
                        <a:t>X</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X</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26042">
                <a:tc>
                  <a:txBody>
                    <a:bodyPr/>
                    <a:lstStyle/>
                    <a:p>
                      <a:pPr marL="0" marR="0">
                        <a:spcBef>
                          <a:spcPts val="0"/>
                        </a:spcBef>
                        <a:spcAft>
                          <a:spcPts val="0"/>
                        </a:spcAft>
                      </a:pPr>
                      <a:r>
                        <a:rPr lang="en-US" sz="1800" dirty="0" err="1" smtClean="0">
                          <a:effectLst/>
                        </a:rPr>
                        <a:t>Headboat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X</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X</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X</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X</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X</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X</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X</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dirty="0">
                          <a:effectLst/>
                        </a:rPr>
                        <a:t>X</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dirty="0">
                          <a:effectLst/>
                        </a:rPr>
                        <a:t>X</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dirty="0">
                          <a:effectLst/>
                        </a:rPr>
                        <a:t>X</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X</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6224" y="5355890"/>
            <a:ext cx="1086549" cy="108654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90098" y="5334000"/>
            <a:ext cx="1122149" cy="1097495"/>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38135" y="5334000"/>
            <a:ext cx="1108439" cy="1108439"/>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26645" y="5334002"/>
            <a:ext cx="978091" cy="1097493"/>
          </a:xfrm>
          <a:prstGeom prst="rect">
            <a:avLst/>
          </a:prstGeom>
        </p:spPr>
      </p:pic>
    </p:spTree>
    <p:extLst>
      <p:ext uri="{BB962C8B-B14F-4D97-AF65-F5344CB8AC3E}">
        <p14:creationId xmlns:p14="http://schemas.microsoft.com/office/powerpoint/2010/main" val="1934746259"/>
      </p:ext>
    </p:extLst>
  </p:cSld>
  <p:clrMapOvr>
    <a:masterClrMapping/>
  </p:clrMapOvr>
  <p:transition spd="slow">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dirty="0" smtClean="0"/>
              <a:t>Mark-Recapture Study Design</a:t>
            </a:r>
            <a:endParaRPr lang="en-US" dirty="0"/>
          </a:p>
        </p:txBody>
      </p:sp>
      <p:sp>
        <p:nvSpPr>
          <p:cNvPr id="3" name="Content Placeholder 2"/>
          <p:cNvSpPr>
            <a:spLocks noGrp="1"/>
          </p:cNvSpPr>
          <p:nvPr>
            <p:ph idx="1"/>
          </p:nvPr>
        </p:nvSpPr>
        <p:spPr>
          <a:xfrm>
            <a:off x="685800" y="1981201"/>
            <a:ext cx="8077200" cy="3429000"/>
          </a:xfrm>
        </p:spPr>
        <p:txBody>
          <a:bodyPr/>
          <a:lstStyle/>
          <a:p>
            <a:pPr>
              <a:buNone/>
            </a:pPr>
            <a:r>
              <a:rPr lang="en-US" sz="2800" dirty="0" smtClean="0">
                <a:latin typeface="Times New Roman" pitchFamily="18" charset="0"/>
                <a:cs typeface="Times New Roman" pitchFamily="18" charset="0"/>
              </a:rPr>
              <a:t>1</a:t>
            </a:r>
          </a:p>
          <a:p>
            <a:pPr>
              <a:buNone/>
            </a:pPr>
            <a:r>
              <a:rPr lang="en-US" sz="2800" dirty="0" smtClean="0">
                <a:latin typeface="Times New Roman" pitchFamily="18" charset="0"/>
                <a:cs typeface="Times New Roman" pitchFamily="18" charset="0"/>
              </a:rPr>
              <a:t>.</a:t>
            </a:r>
          </a:p>
          <a:p>
            <a:pPr>
              <a:buNone/>
            </a:pPr>
            <a:r>
              <a:rPr lang="en-US" sz="2800" dirty="0" smtClean="0">
                <a:latin typeface="Times New Roman" pitchFamily="18" charset="0"/>
                <a:cs typeface="Times New Roman" pitchFamily="18" charset="0"/>
              </a:rPr>
              <a:t>.</a:t>
            </a:r>
          </a:p>
          <a:p>
            <a:pPr>
              <a:buNone/>
            </a:pPr>
            <a:r>
              <a:rPr lang="en-US" sz="2800" dirty="0" smtClean="0">
                <a:latin typeface="Times New Roman" pitchFamily="18" charset="0"/>
                <a:cs typeface="Times New Roman" pitchFamily="18" charset="0"/>
              </a:rPr>
              <a:t>.</a:t>
            </a:r>
          </a:p>
          <a:p>
            <a:pPr>
              <a:buNone/>
            </a:pPr>
            <a:r>
              <a:rPr lang="en-US" sz="2800" dirty="0" smtClean="0">
                <a:latin typeface="Times New Roman" pitchFamily="18" charset="0"/>
                <a:cs typeface="Times New Roman" pitchFamily="18" charset="0"/>
              </a:rPr>
              <a:t>.</a:t>
            </a:r>
          </a:p>
          <a:p>
            <a:pPr>
              <a:buNone/>
            </a:pPr>
            <a:r>
              <a:rPr lang="en-US" sz="2800" dirty="0" smtClean="0">
                <a:latin typeface="Times New Roman" pitchFamily="18" charset="0"/>
                <a:cs typeface="Times New Roman" pitchFamily="18" charset="0"/>
              </a:rPr>
              <a:t>n</a:t>
            </a:r>
          </a:p>
          <a:p>
            <a:pPr>
              <a:buNone/>
            </a:pPr>
            <a:endParaRPr lang="en-US" dirty="0" smtClean="0"/>
          </a:p>
          <a:p>
            <a:pPr>
              <a:buNone/>
            </a:pPr>
            <a:r>
              <a:rPr lang="en-US" dirty="0" smtClean="0"/>
              <a:t>		</a:t>
            </a:r>
            <a:r>
              <a:rPr lang="en-US" sz="2800" dirty="0" smtClean="0">
                <a:latin typeface="Times New Roman" pitchFamily="18" charset="0"/>
                <a:cs typeface="Times New Roman" pitchFamily="18" charset="0"/>
              </a:rPr>
              <a:t>2009		2010		2011		2012</a:t>
            </a:r>
          </a:p>
          <a:p>
            <a:pPr>
              <a:buNone/>
            </a:pPr>
            <a:endParaRPr lang="en-US" dirty="0"/>
          </a:p>
        </p:txBody>
      </p:sp>
      <p:grpSp>
        <p:nvGrpSpPr>
          <p:cNvPr id="22" name="Group 21"/>
          <p:cNvGrpSpPr/>
          <p:nvPr/>
        </p:nvGrpSpPr>
        <p:grpSpPr>
          <a:xfrm>
            <a:off x="1066800" y="1981200"/>
            <a:ext cx="7239000" cy="3276600"/>
            <a:chOff x="914400" y="1981200"/>
            <a:chExt cx="7391400" cy="3276600"/>
          </a:xfrm>
        </p:grpSpPr>
        <p:cxnSp>
          <p:nvCxnSpPr>
            <p:cNvPr id="15" name="Straight Arrow Connector 14"/>
            <p:cNvCxnSpPr/>
            <p:nvPr/>
          </p:nvCxnSpPr>
          <p:spPr>
            <a:xfrm>
              <a:off x="1676400" y="4191000"/>
              <a:ext cx="609600" cy="0"/>
            </a:xfrm>
            <a:prstGeom prst="straightConnector1">
              <a:avLst/>
            </a:prstGeom>
            <a:ln w="50800">
              <a:headEnd type="none"/>
              <a:tailEnd type="oval"/>
            </a:ln>
          </p:spPr>
          <p:style>
            <a:lnRef idx="1">
              <a:schemeClr val="accent1"/>
            </a:lnRef>
            <a:fillRef idx="0">
              <a:schemeClr val="accent1"/>
            </a:fillRef>
            <a:effectRef idx="0">
              <a:schemeClr val="accent1"/>
            </a:effectRef>
            <a:fontRef idx="minor">
              <a:schemeClr val="tx1"/>
            </a:fontRef>
          </p:style>
        </p:cxnSp>
        <p:grpSp>
          <p:nvGrpSpPr>
            <p:cNvPr id="21" name="Group 20"/>
            <p:cNvGrpSpPr/>
            <p:nvPr/>
          </p:nvGrpSpPr>
          <p:grpSpPr>
            <a:xfrm>
              <a:off x="914400" y="1981200"/>
              <a:ext cx="7391400" cy="3276600"/>
              <a:chOff x="914400" y="1981200"/>
              <a:chExt cx="7391400" cy="3276600"/>
            </a:xfrm>
          </p:grpSpPr>
          <p:cxnSp>
            <p:nvCxnSpPr>
              <p:cNvPr id="14" name="Straight Arrow Connector 13"/>
              <p:cNvCxnSpPr/>
              <p:nvPr/>
            </p:nvCxnSpPr>
            <p:spPr>
              <a:xfrm>
                <a:off x="2743200" y="3657600"/>
                <a:ext cx="1066800" cy="0"/>
              </a:xfrm>
              <a:prstGeom prst="straightConnector1">
                <a:avLst/>
              </a:prstGeom>
              <a:ln w="50800">
                <a:headEnd type="none"/>
                <a:tailEnd type="oval"/>
              </a:ln>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914400" y="1981200"/>
                <a:ext cx="7391400" cy="3276600"/>
                <a:chOff x="914400" y="1981200"/>
                <a:chExt cx="7391400" cy="3276600"/>
              </a:xfrm>
            </p:grpSpPr>
            <p:sp>
              <p:nvSpPr>
                <p:cNvPr id="4" name="Rectangle 3"/>
                <p:cNvSpPr/>
                <p:nvPr/>
              </p:nvSpPr>
              <p:spPr>
                <a:xfrm>
                  <a:off x="914400" y="1981200"/>
                  <a:ext cx="7391400" cy="3276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a:off x="1676400" y="2286000"/>
                  <a:ext cx="6629400" cy="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6248400" y="3124200"/>
                  <a:ext cx="2057400" cy="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3505200" y="2667000"/>
                  <a:ext cx="4800600" cy="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4724400" y="4648200"/>
                  <a:ext cx="2286000" cy="0"/>
                </a:xfrm>
                <a:prstGeom prst="straightConnector1">
                  <a:avLst/>
                </a:prstGeom>
                <a:ln w="50800">
                  <a:headEnd type="none"/>
                  <a:tailEnd type="ova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914400" y="1981200"/>
                  <a:ext cx="1828800" cy="3276600"/>
                </a:xfrm>
                <a:prstGeom prst="rect">
                  <a:avLst/>
                </a:prstGeom>
                <a:solidFill>
                  <a:schemeClr val="accent1">
                    <a:lumMod val="60000"/>
                    <a:lumOff val="40000"/>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5715000" y="1981200"/>
                  <a:ext cx="304800" cy="3276600"/>
                </a:xfrm>
                <a:prstGeom prst="rect">
                  <a:avLst/>
                </a:prstGeom>
                <a:solidFill>
                  <a:schemeClr val="accent1">
                    <a:lumMod val="60000"/>
                    <a:lumOff val="40000"/>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7162800" y="1981200"/>
                  <a:ext cx="457200" cy="3276600"/>
                </a:xfrm>
                <a:prstGeom prst="rect">
                  <a:avLst/>
                </a:prstGeom>
                <a:solidFill>
                  <a:schemeClr val="accent1">
                    <a:lumMod val="60000"/>
                    <a:lumOff val="40000"/>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2895600" y="1981200"/>
                  <a:ext cx="1752600" cy="3276600"/>
                </a:xfrm>
                <a:prstGeom prst="rect">
                  <a:avLst/>
                </a:prstGeom>
                <a:solidFill>
                  <a:schemeClr val="accent1">
                    <a:lumMod val="60000"/>
                    <a:lumOff val="40000"/>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4" name="TextBox 23"/>
          <p:cNvSpPr txBox="1"/>
          <p:nvPr/>
        </p:nvSpPr>
        <p:spPr>
          <a:xfrm>
            <a:off x="1067586" y="3511896"/>
            <a:ext cx="1676400" cy="523220"/>
          </a:xfrm>
          <a:prstGeom prst="rect">
            <a:avLst/>
          </a:prstGeom>
          <a:noFill/>
        </p:spPr>
        <p:txBody>
          <a:bodyPr wrap="square" rtlCol="0">
            <a:spAutoFit/>
          </a:bodyPr>
          <a:lstStyle/>
          <a:p>
            <a:r>
              <a:rPr lang="en-US" sz="2800" dirty="0" smtClean="0"/>
              <a:t>Survivors</a:t>
            </a:r>
            <a:endParaRPr lang="en-US" sz="2800" dirty="0"/>
          </a:p>
        </p:txBody>
      </p:sp>
      <p:sp>
        <p:nvSpPr>
          <p:cNvPr id="28" name="TextBox 27"/>
          <p:cNvSpPr txBox="1"/>
          <p:nvPr/>
        </p:nvSpPr>
        <p:spPr>
          <a:xfrm>
            <a:off x="1066800" y="2286000"/>
            <a:ext cx="1905000" cy="954107"/>
          </a:xfrm>
          <a:prstGeom prst="rect">
            <a:avLst/>
          </a:prstGeom>
          <a:noFill/>
        </p:spPr>
        <p:txBody>
          <a:bodyPr wrap="square" rtlCol="0">
            <a:spAutoFit/>
          </a:bodyPr>
          <a:lstStyle/>
          <a:p>
            <a:r>
              <a:rPr lang="en-US" sz="2800" dirty="0" smtClean="0"/>
              <a:t>Fates unknown</a:t>
            </a:r>
            <a:endParaRPr lang="en-US" sz="2800" dirty="0"/>
          </a:p>
        </p:txBody>
      </p:sp>
    </p:spTree>
    <p:extLst>
      <p:ext uri="{BB962C8B-B14F-4D97-AF65-F5344CB8AC3E}">
        <p14:creationId xmlns:p14="http://schemas.microsoft.com/office/powerpoint/2010/main" val="3335927391"/>
      </p:ext>
    </p:extLst>
  </p:cSld>
  <p:clrMapOvr>
    <a:masterClrMapping/>
  </p:clrMapOvr>
  <p:transition spd="slow">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00200"/>
            <a:ext cx="7620000" cy="5029200"/>
          </a:xfrm>
        </p:spPr>
        <p:txBody>
          <a:bodyPr>
            <a:normAutofit lnSpcReduction="10000"/>
          </a:bodyPr>
          <a:lstStyle/>
          <a:p>
            <a:r>
              <a:rPr lang="en-US" sz="3300" dirty="0" smtClean="0">
                <a:latin typeface="Arial" pitchFamily="34" charset="0"/>
                <a:cs typeface="Arial" pitchFamily="34" charset="0"/>
              </a:rPr>
              <a:t>h(</a:t>
            </a:r>
            <a:r>
              <a:rPr lang="en-US" sz="3300" dirty="0" err="1" smtClean="0">
                <a:latin typeface="Arial" pitchFamily="34" charset="0"/>
                <a:cs typeface="Arial" pitchFamily="34" charset="0"/>
              </a:rPr>
              <a:t>t|x</a:t>
            </a:r>
            <a:r>
              <a:rPr lang="en-US" sz="3300" dirty="0" smtClean="0">
                <a:latin typeface="Arial" pitchFamily="34" charset="0"/>
                <a:cs typeface="Arial" pitchFamily="34" charset="0"/>
              </a:rPr>
              <a:t>) = h</a:t>
            </a:r>
            <a:r>
              <a:rPr lang="en-US" sz="3300" baseline="-25000" dirty="0" smtClean="0">
                <a:latin typeface="Arial" pitchFamily="34" charset="0"/>
                <a:cs typeface="Arial" pitchFamily="34" charset="0"/>
              </a:rPr>
              <a:t>0</a:t>
            </a:r>
            <a:r>
              <a:rPr lang="en-US" sz="3300" dirty="0" smtClean="0">
                <a:latin typeface="Arial" pitchFamily="34" charset="0"/>
                <a:cs typeface="Arial" pitchFamily="34" charset="0"/>
              </a:rPr>
              <a:t>(t) * exp(</a:t>
            </a:r>
            <a:r>
              <a:rPr lang="el-GR" sz="3300" dirty="0" smtClean="0">
                <a:latin typeface="Arial" pitchFamily="34" charset="0"/>
                <a:cs typeface="Arial" pitchFamily="34" charset="0"/>
              </a:rPr>
              <a:t>β</a:t>
            </a:r>
            <a:r>
              <a:rPr lang="en-US" sz="3300" dirty="0" smtClean="0">
                <a:latin typeface="Arial" pitchFamily="34" charset="0"/>
                <a:cs typeface="Arial" pitchFamily="34" charset="0"/>
              </a:rPr>
              <a:t>x)</a:t>
            </a:r>
          </a:p>
          <a:p>
            <a:endParaRPr lang="en-US" sz="3300" dirty="0">
              <a:latin typeface="Arial" pitchFamily="34" charset="0"/>
              <a:cs typeface="Arial" pitchFamily="34" charset="0"/>
            </a:endParaRPr>
          </a:p>
          <a:p>
            <a:r>
              <a:rPr lang="en-US" sz="3000" dirty="0" smtClean="0">
                <a:latin typeface="Arial" pitchFamily="34" charset="0"/>
                <a:cs typeface="Arial" pitchFamily="34" charset="0"/>
              </a:rPr>
              <a:t>Probability of recapture </a:t>
            </a:r>
            <a:endParaRPr lang="en-US" sz="3000" dirty="0">
              <a:latin typeface="Arial" pitchFamily="34" charset="0"/>
              <a:cs typeface="Arial" pitchFamily="34" charset="0"/>
            </a:endParaRPr>
          </a:p>
          <a:p>
            <a:pPr marL="0" indent="0">
              <a:buNone/>
            </a:pPr>
            <a:r>
              <a:rPr lang="en-US" sz="3000" dirty="0" smtClean="0">
                <a:latin typeface="Arial" pitchFamily="34" charset="0"/>
                <a:cs typeface="Arial" pitchFamily="34" charset="0"/>
              </a:rPr>
              <a:t>    or censoring as function </a:t>
            </a:r>
            <a:endParaRPr lang="en-US" sz="3000" dirty="0">
              <a:latin typeface="Arial" pitchFamily="34" charset="0"/>
              <a:cs typeface="Arial" pitchFamily="34" charset="0"/>
            </a:endParaRPr>
          </a:p>
          <a:p>
            <a:pPr marL="0" indent="0">
              <a:buNone/>
            </a:pPr>
            <a:r>
              <a:rPr lang="en-US" sz="3000" dirty="0" smtClean="0">
                <a:latin typeface="Arial" pitchFamily="34" charset="0"/>
                <a:cs typeface="Arial" pitchFamily="34" charset="0"/>
              </a:rPr>
              <a:t>    of time</a:t>
            </a:r>
          </a:p>
          <a:p>
            <a:r>
              <a:rPr lang="en-US" sz="3000" dirty="0">
                <a:latin typeface="Arial" pitchFamily="34" charset="0"/>
                <a:cs typeface="Arial" pitchFamily="34" charset="0"/>
              </a:rPr>
              <a:t>Covariates, control </a:t>
            </a:r>
            <a:r>
              <a:rPr lang="en-US" sz="3000" dirty="0" smtClean="0">
                <a:latin typeface="Arial" pitchFamily="34" charset="0"/>
                <a:cs typeface="Arial" pitchFamily="34" charset="0"/>
              </a:rPr>
              <a:t>for variable </a:t>
            </a:r>
            <a:r>
              <a:rPr lang="en-US" sz="3000" dirty="0">
                <a:latin typeface="Arial" pitchFamily="34" charset="0"/>
                <a:cs typeface="Arial" pitchFamily="34" charset="0"/>
              </a:rPr>
              <a:t>recapture rates among individual </a:t>
            </a:r>
            <a:r>
              <a:rPr lang="en-US" sz="3000" dirty="0" smtClean="0">
                <a:latin typeface="Arial" pitchFamily="34" charset="0"/>
                <a:cs typeface="Arial" pitchFamily="34" charset="0"/>
              </a:rPr>
              <a:t>fish</a:t>
            </a:r>
          </a:p>
          <a:p>
            <a:r>
              <a:rPr lang="en-US" sz="3000" dirty="0" smtClean="0">
                <a:latin typeface="Arial" pitchFamily="34" charset="0"/>
                <a:cs typeface="Arial" pitchFamily="34" charset="0"/>
              </a:rPr>
              <a:t>Compare recapture rates among condition groups to estimate relative survival</a:t>
            </a:r>
            <a:endParaRPr lang="en-US" sz="2800" dirty="0" smtClean="0">
              <a:latin typeface="Arial" pitchFamily="34" charset="0"/>
              <a:cs typeface="Arial" pitchFamily="34" charset="0"/>
            </a:endParaRPr>
          </a:p>
          <a:p>
            <a:pPr lvl="1">
              <a:buNone/>
            </a:pPr>
            <a:endParaRPr lang="en-US" sz="2800" dirty="0" smtClean="0">
              <a:latin typeface="Arial" pitchFamily="34" charset="0"/>
              <a:cs typeface="Arial" pitchFamily="34" charset="0"/>
            </a:endParaRPr>
          </a:p>
          <a:p>
            <a:pPr lvl="1"/>
            <a:endParaRPr lang="en-US" dirty="0" smtClean="0">
              <a:latin typeface="Arial" pitchFamily="34" charset="0"/>
              <a:cs typeface="Arial" pitchFamily="34" charset="0"/>
            </a:endParaRPr>
          </a:p>
          <a:p>
            <a:pPr lvl="1"/>
            <a:endParaRPr lang="en-US" dirty="0" smtClean="0">
              <a:latin typeface="Arial" pitchFamily="34" charset="0"/>
              <a:cs typeface="Arial" pitchFamily="34" charset="0"/>
            </a:endParaRPr>
          </a:p>
          <a:p>
            <a:pPr lvl="1"/>
            <a:endParaRPr lang="en-US" dirty="0" smtClean="0">
              <a:latin typeface="Arial" pitchFamily="34" charset="0"/>
              <a:cs typeface="Arial" pitchFamily="34" charset="0"/>
            </a:endParaRPr>
          </a:p>
          <a:p>
            <a:pPr lvl="2"/>
            <a:endParaRPr lang="en-US" dirty="0">
              <a:latin typeface="Arial" pitchFamily="34" charset="0"/>
              <a:cs typeface="Arial" pitchFamily="34" charset="0"/>
            </a:endParaRPr>
          </a:p>
        </p:txBody>
      </p:sp>
      <p:pic>
        <p:nvPicPr>
          <p:cNvPr id="5" name="Picture 2" descr="http://static1.businessinsider.com/image/4c362af37f8b9a0f16a80100-1200/sigmoid-curves-s-curves.jpg">
            <a:hlinkClick r:id="rId3"/>
          </p:cNvPr>
          <p:cNvPicPr>
            <a:picLocks noChangeAspect="1" noChangeArrowheads="1"/>
          </p:cNvPicPr>
          <p:nvPr/>
        </p:nvPicPr>
        <p:blipFill>
          <a:blip r:embed="rId4" cstate="print"/>
          <a:srcRect/>
          <a:stretch>
            <a:fillRect/>
          </a:stretch>
        </p:blipFill>
        <p:spPr bwMode="auto">
          <a:xfrm>
            <a:off x="5796520" y="1333500"/>
            <a:ext cx="3251200" cy="2438400"/>
          </a:xfrm>
          <a:prstGeom prst="rect">
            <a:avLst/>
          </a:prstGeom>
          <a:noFill/>
        </p:spPr>
      </p:pic>
      <p:cxnSp>
        <p:nvCxnSpPr>
          <p:cNvPr id="6" name="Straight Arrow Connector 5"/>
          <p:cNvCxnSpPr/>
          <p:nvPr/>
        </p:nvCxnSpPr>
        <p:spPr>
          <a:xfrm flipV="1">
            <a:off x="5796520" y="1678632"/>
            <a:ext cx="0" cy="20574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5796520" y="3736032"/>
            <a:ext cx="29718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231467" y="1219200"/>
            <a:ext cx="2064091" cy="461665"/>
          </a:xfrm>
          <a:prstGeom prst="rect">
            <a:avLst/>
          </a:prstGeom>
          <a:noFill/>
        </p:spPr>
        <p:txBody>
          <a:bodyPr wrap="none" rtlCol="0">
            <a:spAutoFit/>
          </a:bodyPr>
          <a:lstStyle/>
          <a:p>
            <a:r>
              <a:rPr lang="en-US" sz="2400" dirty="0" smtClean="0">
                <a:latin typeface="Arial" pitchFamily="34" charset="0"/>
                <a:cs typeface="Arial" pitchFamily="34" charset="0"/>
              </a:rPr>
              <a:t>F(t) = </a:t>
            </a:r>
            <a:r>
              <a:rPr lang="en-US" sz="2400" dirty="0" smtClean="0"/>
              <a:t>pr (T&lt;t)</a:t>
            </a:r>
            <a:endParaRPr lang="en-US" sz="2400" dirty="0"/>
          </a:p>
        </p:txBody>
      </p:sp>
      <p:sp>
        <p:nvSpPr>
          <p:cNvPr id="9" name="TextBox 8"/>
          <p:cNvSpPr txBox="1"/>
          <p:nvPr/>
        </p:nvSpPr>
        <p:spPr>
          <a:xfrm>
            <a:off x="6346935" y="3662690"/>
            <a:ext cx="1387431" cy="523220"/>
          </a:xfrm>
          <a:prstGeom prst="rect">
            <a:avLst/>
          </a:prstGeom>
          <a:noFill/>
        </p:spPr>
        <p:txBody>
          <a:bodyPr wrap="none" rtlCol="0">
            <a:spAutoFit/>
          </a:bodyPr>
          <a:lstStyle/>
          <a:p>
            <a:r>
              <a:rPr lang="en-US" sz="2800" dirty="0" smtClean="0"/>
              <a:t>t = time</a:t>
            </a:r>
            <a:endParaRPr lang="en-US" sz="2800" dirty="0"/>
          </a:p>
        </p:txBody>
      </p:sp>
      <p:sp>
        <p:nvSpPr>
          <p:cNvPr id="15" name="Title 14"/>
          <p:cNvSpPr>
            <a:spLocks noGrp="1"/>
          </p:cNvSpPr>
          <p:nvPr>
            <p:ph type="title"/>
          </p:nvPr>
        </p:nvSpPr>
        <p:spPr>
          <a:xfrm>
            <a:off x="457200" y="228600"/>
            <a:ext cx="8229600" cy="1143000"/>
          </a:xfrm>
        </p:spPr>
        <p:txBody>
          <a:bodyPr>
            <a:normAutofit fontScale="90000"/>
          </a:bodyPr>
          <a:lstStyle/>
          <a:p>
            <a:r>
              <a:rPr lang="en-US" dirty="0" smtClean="0"/>
              <a:t>Proportional Hazards Regression</a:t>
            </a:r>
            <a:endParaRPr lang="en-US" dirty="0"/>
          </a:p>
        </p:txBody>
      </p:sp>
      <p:sp>
        <p:nvSpPr>
          <p:cNvPr id="2" name="TextBox 1"/>
          <p:cNvSpPr txBox="1"/>
          <p:nvPr/>
        </p:nvSpPr>
        <p:spPr>
          <a:xfrm>
            <a:off x="3162426" y="6179522"/>
            <a:ext cx="5981574" cy="523220"/>
          </a:xfrm>
          <a:prstGeom prst="rect">
            <a:avLst/>
          </a:prstGeom>
          <a:noFill/>
        </p:spPr>
        <p:txBody>
          <a:bodyPr wrap="none" rtlCol="0">
            <a:spAutoFit/>
          </a:bodyPr>
          <a:lstStyle/>
          <a:p>
            <a:r>
              <a:rPr lang="en-US" sz="2800" dirty="0" smtClean="0"/>
              <a:t>Fisheries Research (2014) 150: 18-27</a:t>
            </a:r>
            <a:endParaRPr lang="en-US" sz="2800" dirty="0"/>
          </a:p>
        </p:txBody>
      </p:sp>
    </p:spTree>
    <p:extLst>
      <p:ext uri="{BB962C8B-B14F-4D97-AF65-F5344CB8AC3E}">
        <p14:creationId xmlns:p14="http://schemas.microsoft.com/office/powerpoint/2010/main" val="758502379"/>
      </p:ext>
    </p:extLst>
  </p:cSld>
  <p:clrMapOvr>
    <a:masterClrMapping/>
  </p:clrMapOvr>
  <p:transition spd="slow">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Panhandle (Gulf)</a:t>
            </a:r>
            <a:endParaRPr lang="en-US" dirty="0"/>
          </a:p>
        </p:txBody>
      </p:sp>
      <p:pic>
        <p:nvPicPr>
          <p:cNvPr id="4" name="Picture 3"/>
          <p:cNvPicPr>
            <a:picLocks noChangeAspect="1"/>
          </p:cNvPicPr>
          <p:nvPr/>
        </p:nvPicPr>
        <p:blipFill>
          <a:blip r:embed="rId2"/>
          <a:stretch>
            <a:fillRect/>
          </a:stretch>
        </p:blipFill>
        <p:spPr>
          <a:xfrm>
            <a:off x="420414" y="1439091"/>
            <a:ext cx="5638014" cy="4198881"/>
          </a:xfrm>
          <a:prstGeom prst="rect">
            <a:avLst/>
          </a:prstGeom>
        </p:spPr>
      </p:pic>
      <p:sp>
        <p:nvSpPr>
          <p:cNvPr id="5" name="TextBox 4"/>
          <p:cNvSpPr txBox="1"/>
          <p:nvPr/>
        </p:nvSpPr>
        <p:spPr>
          <a:xfrm>
            <a:off x="6263994" y="4495800"/>
            <a:ext cx="2475358" cy="904863"/>
          </a:xfrm>
          <a:prstGeom prst="rect">
            <a:avLst/>
          </a:prstGeom>
          <a:noFill/>
        </p:spPr>
        <p:txBody>
          <a:bodyPr wrap="none" rtlCol="0">
            <a:spAutoFit/>
          </a:bodyPr>
          <a:lstStyle/>
          <a:p>
            <a:r>
              <a:rPr lang="en-US" sz="2400" dirty="0" smtClean="0"/>
              <a:t>Gray = charter</a:t>
            </a:r>
          </a:p>
          <a:p>
            <a:r>
              <a:rPr lang="en-US" sz="2400" dirty="0" smtClean="0"/>
              <a:t>Black = </a:t>
            </a:r>
            <a:r>
              <a:rPr lang="en-US" sz="2400" dirty="0" err="1" smtClean="0"/>
              <a:t>headboat</a:t>
            </a:r>
            <a:endParaRPr lang="en-US" sz="2400" dirty="0" smtClean="0"/>
          </a:p>
        </p:txBody>
      </p:sp>
      <p:pic>
        <p:nvPicPr>
          <p:cNvPr id="6" name="Picture 5"/>
          <p:cNvPicPr>
            <a:picLocks noChangeAspect="1"/>
          </p:cNvPicPr>
          <p:nvPr/>
        </p:nvPicPr>
        <p:blipFill rotWithShape="1">
          <a:blip r:embed="rId3"/>
          <a:srcRect l="78870" t="89431" r="4348" b="4157"/>
          <a:stretch/>
        </p:blipFill>
        <p:spPr>
          <a:xfrm>
            <a:off x="2705100" y="4239060"/>
            <a:ext cx="1905000" cy="946481"/>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63994" y="1905000"/>
            <a:ext cx="2426335" cy="1293061"/>
          </a:xfrm>
          <a:prstGeom prst="rect">
            <a:avLst/>
          </a:prstGeom>
        </p:spPr>
      </p:pic>
    </p:spTree>
    <p:extLst>
      <p:ext uri="{BB962C8B-B14F-4D97-AF65-F5344CB8AC3E}">
        <p14:creationId xmlns:p14="http://schemas.microsoft.com/office/powerpoint/2010/main" val="2063846930"/>
      </p:ext>
    </p:extLst>
  </p:cSld>
  <p:clrMapOvr>
    <a:masterClrMapping/>
  </p:clrMapOvr>
  <p:transition spd="slow">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t="4167" r="49180"/>
          <a:stretch/>
        </p:blipFill>
        <p:spPr>
          <a:xfrm>
            <a:off x="104455" y="1022228"/>
            <a:ext cx="4467545" cy="5530972"/>
          </a:xfrm>
          <a:prstGeom prst="rect">
            <a:avLst/>
          </a:prstGeom>
        </p:spPr>
      </p:pic>
      <p:pic>
        <p:nvPicPr>
          <p:cNvPr id="5" name="Picture 4"/>
          <p:cNvPicPr>
            <a:picLocks noChangeAspect="1"/>
          </p:cNvPicPr>
          <p:nvPr/>
        </p:nvPicPr>
        <p:blipFill rotWithShape="1">
          <a:blip r:embed="rId4"/>
          <a:srcRect l="50000" t="1428" b="6093"/>
          <a:stretch/>
        </p:blipFill>
        <p:spPr>
          <a:xfrm>
            <a:off x="4689842" y="1022228"/>
            <a:ext cx="4426841" cy="5530972"/>
          </a:xfrm>
          <a:prstGeom prst="rect">
            <a:avLst/>
          </a:prstGeom>
        </p:spPr>
      </p:pic>
      <p:sp>
        <p:nvSpPr>
          <p:cNvPr id="6" name="TextBox 5"/>
          <p:cNvSpPr txBox="1"/>
          <p:nvPr/>
        </p:nvSpPr>
        <p:spPr>
          <a:xfrm>
            <a:off x="1066800" y="432084"/>
            <a:ext cx="2182008" cy="584775"/>
          </a:xfrm>
          <a:prstGeom prst="rect">
            <a:avLst/>
          </a:prstGeom>
          <a:noFill/>
        </p:spPr>
        <p:txBody>
          <a:bodyPr wrap="none" rtlCol="0">
            <a:spAutoFit/>
          </a:bodyPr>
          <a:lstStyle/>
          <a:p>
            <a:r>
              <a:rPr lang="en-US" dirty="0" smtClean="0"/>
              <a:t>2009-2010</a:t>
            </a:r>
            <a:endParaRPr lang="en-US" dirty="0"/>
          </a:p>
        </p:txBody>
      </p:sp>
      <p:sp>
        <p:nvSpPr>
          <p:cNvPr id="7" name="TextBox 6"/>
          <p:cNvSpPr txBox="1"/>
          <p:nvPr/>
        </p:nvSpPr>
        <p:spPr>
          <a:xfrm>
            <a:off x="5534345" y="432083"/>
            <a:ext cx="2159694" cy="584775"/>
          </a:xfrm>
          <a:prstGeom prst="rect">
            <a:avLst/>
          </a:prstGeom>
          <a:noFill/>
        </p:spPr>
        <p:txBody>
          <a:bodyPr wrap="none" rtlCol="0">
            <a:spAutoFit/>
          </a:bodyPr>
          <a:lstStyle/>
          <a:p>
            <a:r>
              <a:rPr lang="en-US" dirty="0" smtClean="0"/>
              <a:t>2015-2016</a:t>
            </a:r>
            <a:endParaRPr lang="en-US" dirty="0"/>
          </a:p>
        </p:txBody>
      </p:sp>
      <p:sp>
        <p:nvSpPr>
          <p:cNvPr id="8" name="TextBox 7"/>
          <p:cNvSpPr txBox="1"/>
          <p:nvPr/>
        </p:nvSpPr>
        <p:spPr>
          <a:xfrm>
            <a:off x="1219200" y="5486400"/>
            <a:ext cx="2475358" cy="904863"/>
          </a:xfrm>
          <a:prstGeom prst="rect">
            <a:avLst/>
          </a:prstGeom>
          <a:noFill/>
        </p:spPr>
        <p:txBody>
          <a:bodyPr wrap="none" rtlCol="0">
            <a:spAutoFit/>
          </a:bodyPr>
          <a:lstStyle/>
          <a:p>
            <a:r>
              <a:rPr lang="en-US" sz="2400" dirty="0" smtClean="0"/>
              <a:t>Gray = charter</a:t>
            </a:r>
          </a:p>
          <a:p>
            <a:r>
              <a:rPr lang="en-US" sz="2400" dirty="0" smtClean="0"/>
              <a:t>Black = </a:t>
            </a:r>
            <a:r>
              <a:rPr lang="en-US" sz="2400" dirty="0" err="1" smtClean="0"/>
              <a:t>headboat</a:t>
            </a:r>
            <a:endParaRPr lang="en-US" sz="2400" dirty="0" smtClean="0"/>
          </a:p>
        </p:txBody>
      </p:sp>
      <p:pic>
        <p:nvPicPr>
          <p:cNvPr id="9" name="Picture 8"/>
          <p:cNvPicPr>
            <a:picLocks noChangeAspect="1"/>
          </p:cNvPicPr>
          <p:nvPr/>
        </p:nvPicPr>
        <p:blipFill rotWithShape="1">
          <a:blip r:embed="rId5"/>
          <a:srcRect l="78870" t="89431" r="4348" b="4157"/>
          <a:stretch/>
        </p:blipFill>
        <p:spPr>
          <a:xfrm>
            <a:off x="5020791" y="5105400"/>
            <a:ext cx="1905000" cy="946481"/>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85851" y="1016859"/>
            <a:ext cx="2238469" cy="1192942"/>
          </a:xfrm>
          <a:prstGeom prst="rect">
            <a:avLst/>
          </a:prstGeom>
        </p:spPr>
      </p:pic>
    </p:spTree>
    <p:extLst>
      <p:ext uri="{BB962C8B-B14F-4D97-AF65-F5344CB8AC3E}">
        <p14:creationId xmlns:p14="http://schemas.microsoft.com/office/powerpoint/2010/main" val="1291573272"/>
      </p:ext>
    </p:extLst>
  </p:cSld>
  <p:clrMapOvr>
    <a:masterClrMapping/>
  </p:clrMapOvr>
  <p:transition spd="slow">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37683" t="72456" r="18175" b="4157"/>
          <a:stretch/>
        </p:blipFill>
        <p:spPr>
          <a:xfrm>
            <a:off x="4920121" y="3124200"/>
            <a:ext cx="4028158" cy="2775281"/>
          </a:xfrm>
          <a:prstGeom prst="rect">
            <a:avLst/>
          </a:prstGeom>
        </p:spPr>
      </p:pic>
      <p:pic>
        <p:nvPicPr>
          <p:cNvPr id="7" name="Picture 6"/>
          <p:cNvPicPr>
            <a:picLocks noChangeAspect="1"/>
          </p:cNvPicPr>
          <p:nvPr/>
        </p:nvPicPr>
        <p:blipFill rotWithShape="1">
          <a:blip r:embed="rId3"/>
          <a:srcRect l="28986" t="-391" r="606" b="18180"/>
          <a:stretch/>
        </p:blipFill>
        <p:spPr>
          <a:xfrm>
            <a:off x="152400" y="-5255"/>
            <a:ext cx="4572000" cy="6851319"/>
          </a:xfrm>
          <a:prstGeom prst="rect">
            <a:avLst/>
          </a:prstGeom>
        </p:spPr>
      </p:pic>
      <p:pic>
        <p:nvPicPr>
          <p:cNvPr id="8" name="Picture 7"/>
          <p:cNvPicPr>
            <a:picLocks noChangeAspect="1"/>
          </p:cNvPicPr>
          <p:nvPr/>
        </p:nvPicPr>
        <p:blipFill rotWithShape="1">
          <a:blip r:embed="rId3"/>
          <a:srcRect l="78870" t="84269" r="4348" b="4157"/>
          <a:stretch/>
        </p:blipFill>
        <p:spPr>
          <a:xfrm>
            <a:off x="304800" y="4343400"/>
            <a:ext cx="1905000" cy="1708481"/>
          </a:xfrm>
          <a:prstGeom prst="rect">
            <a:avLst/>
          </a:prstGeom>
          <a:noFill/>
          <a:ln>
            <a:solidFill>
              <a:schemeClr val="tx1"/>
            </a:solidFill>
          </a:ln>
        </p:spPr>
      </p:pic>
      <p:sp>
        <p:nvSpPr>
          <p:cNvPr id="9" name="Title 1"/>
          <p:cNvSpPr>
            <a:spLocks noGrp="1"/>
          </p:cNvSpPr>
          <p:nvPr>
            <p:ph type="title"/>
          </p:nvPr>
        </p:nvSpPr>
        <p:spPr>
          <a:xfrm>
            <a:off x="5251767" y="18203"/>
            <a:ext cx="2743200" cy="1143000"/>
          </a:xfrm>
        </p:spPr>
        <p:txBody>
          <a:bodyPr/>
          <a:lstStyle/>
          <a:p>
            <a:r>
              <a:rPr lang="en-US" sz="4000" dirty="0" smtClean="0">
                <a:solidFill>
                  <a:schemeClr val="tx1"/>
                </a:solidFill>
              </a:rPr>
              <a:t>2005-2016</a:t>
            </a:r>
            <a:endParaRPr lang="en-US" sz="4000" dirty="0">
              <a:solidFill>
                <a:schemeClr val="tx1"/>
              </a:solidFill>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10200" y="1155700"/>
            <a:ext cx="2426335" cy="1293061"/>
          </a:xfrm>
          <a:prstGeom prst="rect">
            <a:avLst/>
          </a:prstGeom>
        </p:spPr>
      </p:pic>
      <p:sp>
        <p:nvSpPr>
          <p:cNvPr id="2" name="TextBox 1"/>
          <p:cNvSpPr txBox="1"/>
          <p:nvPr/>
        </p:nvSpPr>
        <p:spPr>
          <a:xfrm>
            <a:off x="5029200" y="3657600"/>
            <a:ext cx="999376" cy="584775"/>
          </a:xfrm>
          <a:prstGeom prst="rect">
            <a:avLst/>
          </a:prstGeom>
          <a:noFill/>
        </p:spPr>
        <p:txBody>
          <a:bodyPr wrap="none" rtlCol="0">
            <a:spAutoFit/>
          </a:bodyPr>
          <a:lstStyle/>
          <a:p>
            <a:r>
              <a:rPr lang="en-US" dirty="0" smtClean="0"/>
              <a:t>Keys</a:t>
            </a:r>
            <a:endParaRPr lang="en-US" dirty="0"/>
          </a:p>
        </p:txBody>
      </p:sp>
    </p:spTree>
    <p:extLst>
      <p:ext uri="{BB962C8B-B14F-4D97-AF65-F5344CB8AC3E}">
        <p14:creationId xmlns:p14="http://schemas.microsoft.com/office/powerpoint/2010/main" val="2723848339"/>
      </p:ext>
    </p:extLst>
  </p:cSld>
  <p:clrMapOvr>
    <a:masterClrMapping/>
  </p:clrMapOvr>
  <p:transition spd="slow">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986" y="76200"/>
            <a:ext cx="8305800" cy="1143000"/>
          </a:xfrm>
        </p:spPr>
        <p:txBody>
          <a:bodyPr/>
          <a:lstStyle/>
          <a:p>
            <a:r>
              <a:rPr lang="en-US" dirty="0" smtClean="0"/>
              <a:t>Data Collection for Discards</a:t>
            </a:r>
            <a:endParaRPr lang="en-US" dirty="0"/>
          </a:p>
        </p:txBody>
      </p:sp>
      <p:sp>
        <p:nvSpPr>
          <p:cNvPr id="3" name="Content Placeholder 2"/>
          <p:cNvSpPr>
            <a:spLocks noGrp="1"/>
          </p:cNvSpPr>
          <p:nvPr>
            <p:ph idx="1"/>
          </p:nvPr>
        </p:nvSpPr>
        <p:spPr>
          <a:xfrm>
            <a:off x="457200" y="1066800"/>
            <a:ext cx="8255000" cy="5334000"/>
          </a:xfrm>
        </p:spPr>
        <p:txBody>
          <a:bodyPr/>
          <a:lstStyle/>
          <a:p>
            <a:r>
              <a:rPr lang="en-US" dirty="0" smtClean="0"/>
              <a:t>Fish Level Details</a:t>
            </a:r>
          </a:p>
          <a:p>
            <a:pPr lvl="1"/>
            <a:r>
              <a:rPr lang="en-US" sz="2400" dirty="0" smtClean="0"/>
              <a:t>Length</a:t>
            </a:r>
          </a:p>
          <a:p>
            <a:pPr lvl="1"/>
            <a:r>
              <a:rPr lang="en-US" sz="2400" dirty="0" smtClean="0"/>
              <a:t>Capture depth</a:t>
            </a:r>
          </a:p>
          <a:p>
            <a:pPr lvl="1"/>
            <a:r>
              <a:rPr lang="en-US" sz="2400" dirty="0" smtClean="0"/>
              <a:t>Capture/release method</a:t>
            </a:r>
          </a:p>
          <a:p>
            <a:pPr lvl="1"/>
            <a:r>
              <a:rPr lang="en-US" sz="2400" dirty="0" smtClean="0"/>
              <a:t>Release condition</a:t>
            </a:r>
          </a:p>
          <a:p>
            <a:r>
              <a:rPr lang="en-US" dirty="0" smtClean="0"/>
              <a:t>Insights for assessments:</a:t>
            </a:r>
          </a:p>
          <a:p>
            <a:pPr lvl="1"/>
            <a:r>
              <a:rPr lang="en-US" sz="2400" dirty="0" smtClean="0"/>
              <a:t>Future harvest </a:t>
            </a:r>
          </a:p>
          <a:p>
            <a:pPr lvl="2"/>
            <a:r>
              <a:rPr lang="en-US" sz="2000" dirty="0" smtClean="0"/>
              <a:t>size distribution of discards</a:t>
            </a:r>
          </a:p>
          <a:p>
            <a:pPr lvl="1"/>
            <a:r>
              <a:rPr lang="en-US" sz="2400" dirty="0" smtClean="0"/>
              <a:t>Selectivity </a:t>
            </a:r>
          </a:p>
          <a:p>
            <a:pPr lvl="2"/>
            <a:r>
              <a:rPr lang="en-US" sz="2000" dirty="0" smtClean="0"/>
              <a:t>circle hooks, size at depth fished</a:t>
            </a:r>
          </a:p>
          <a:p>
            <a:pPr lvl="1"/>
            <a:r>
              <a:rPr lang="en-US" sz="2400" dirty="0" smtClean="0"/>
              <a:t>Discard mortality rate</a:t>
            </a:r>
          </a:p>
          <a:p>
            <a:pPr lvl="1"/>
            <a:r>
              <a:rPr lang="en-US" sz="2400" dirty="0" smtClean="0"/>
              <a:t>Size </a:t>
            </a:r>
            <a:r>
              <a:rPr lang="en-US" sz="2400" dirty="0"/>
              <a:t>(age) of discard mortalities</a:t>
            </a:r>
          </a:p>
          <a:p>
            <a:pPr lvl="1"/>
            <a:endParaRPr lang="en-US" dirty="0" smtClean="0"/>
          </a:p>
          <a:p>
            <a:pPr lvl="1"/>
            <a:endParaRPr lang="en-US" dirty="0" smtClean="0"/>
          </a:p>
          <a:p>
            <a:pPr lvl="1"/>
            <a:endParaRPr lang="en-US" dirty="0" smtClean="0"/>
          </a:p>
          <a:p>
            <a:pPr lvl="1"/>
            <a:endParaRPr lang="en-US"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3445" r="19710"/>
          <a:stretch/>
        </p:blipFill>
        <p:spPr>
          <a:xfrm>
            <a:off x="5638800" y="2057399"/>
            <a:ext cx="3033986" cy="3404181"/>
          </a:xfrm>
          <a:prstGeom prst="rect">
            <a:avLst/>
          </a:prstGeom>
        </p:spPr>
      </p:pic>
    </p:spTree>
    <p:extLst>
      <p:ext uri="{BB962C8B-B14F-4D97-AF65-F5344CB8AC3E}">
        <p14:creationId xmlns:p14="http://schemas.microsoft.com/office/powerpoint/2010/main" val="2991468380"/>
      </p:ext>
    </p:extLst>
  </p:cSld>
  <p:clrMapOvr>
    <a:masterClrMapping/>
  </p:clrMapOvr>
  <p:transition spd="slow">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 in Florida</a:t>
            </a:r>
            <a:endParaRPr lang="en-US" dirty="0"/>
          </a:p>
        </p:txBody>
      </p:sp>
      <p:sp>
        <p:nvSpPr>
          <p:cNvPr id="3" name="Content Placeholder 2"/>
          <p:cNvSpPr>
            <a:spLocks noGrp="1"/>
          </p:cNvSpPr>
          <p:nvPr>
            <p:ph idx="1"/>
          </p:nvPr>
        </p:nvSpPr>
        <p:spPr>
          <a:xfrm>
            <a:off x="444063" y="1524000"/>
            <a:ext cx="5042338" cy="4495800"/>
          </a:xfrm>
        </p:spPr>
        <p:txBody>
          <a:bodyPr/>
          <a:lstStyle/>
          <a:p>
            <a:r>
              <a:rPr lang="en-US" dirty="0" smtClean="0"/>
              <a:t>Dockside surveys</a:t>
            </a:r>
          </a:p>
          <a:p>
            <a:pPr lvl="1"/>
            <a:r>
              <a:rPr lang="en-US" u="sng" dirty="0" smtClean="0"/>
              <a:t>trip level </a:t>
            </a:r>
            <a:r>
              <a:rPr lang="en-US" dirty="0" smtClean="0"/>
              <a:t>details from private boat fishery</a:t>
            </a:r>
          </a:p>
          <a:p>
            <a:r>
              <a:rPr lang="en-US" dirty="0" smtClean="0"/>
              <a:t>At-sea surveys</a:t>
            </a:r>
          </a:p>
          <a:p>
            <a:pPr lvl="1"/>
            <a:r>
              <a:rPr lang="en-US" u="sng" dirty="0" smtClean="0"/>
              <a:t>trip level </a:t>
            </a:r>
            <a:r>
              <a:rPr lang="en-US" dirty="0" smtClean="0"/>
              <a:t>and </a:t>
            </a:r>
            <a:r>
              <a:rPr lang="en-US" u="sng" dirty="0" smtClean="0"/>
              <a:t>fish level </a:t>
            </a:r>
            <a:r>
              <a:rPr lang="en-US" dirty="0" smtClean="0"/>
              <a:t>details from for-hire fishery</a:t>
            </a:r>
          </a:p>
          <a:p>
            <a:pPr lvl="1"/>
            <a:r>
              <a:rPr lang="en-US" dirty="0" smtClean="0"/>
              <a:t>May be used to make inferences about private </a:t>
            </a:r>
            <a:r>
              <a:rPr lang="en-US" dirty="0"/>
              <a:t>boat </a:t>
            </a:r>
            <a:r>
              <a:rPr lang="en-US" dirty="0" smtClean="0"/>
              <a:t>discards</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62752" y="3867807"/>
            <a:ext cx="3283167" cy="2462375"/>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54503" y="1346064"/>
            <a:ext cx="3291416" cy="2468562"/>
          </a:xfrm>
          <a:prstGeom prst="rect">
            <a:avLst/>
          </a:prstGeom>
        </p:spPr>
      </p:pic>
    </p:spTree>
    <p:extLst>
      <p:ext uri="{BB962C8B-B14F-4D97-AF65-F5344CB8AC3E}">
        <p14:creationId xmlns:p14="http://schemas.microsoft.com/office/powerpoint/2010/main" val="351828417"/>
      </p:ext>
    </p:extLst>
  </p:cSld>
  <p:clrMapOvr>
    <a:masterClrMapping/>
  </p:clrMapOvr>
  <p:transition spd="slow">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dirty="0" smtClean="0"/>
              <a:t>At-Sea Surveys</a:t>
            </a:r>
            <a:endParaRPr lang="en-US" dirty="0"/>
          </a:p>
        </p:txBody>
      </p:sp>
      <p:sp>
        <p:nvSpPr>
          <p:cNvPr id="3" name="Content Placeholder 2"/>
          <p:cNvSpPr>
            <a:spLocks noGrp="1"/>
          </p:cNvSpPr>
          <p:nvPr>
            <p:ph idx="1"/>
          </p:nvPr>
        </p:nvSpPr>
        <p:spPr>
          <a:xfrm>
            <a:off x="417663" y="1328468"/>
            <a:ext cx="4648200" cy="5029200"/>
          </a:xfrm>
        </p:spPr>
        <p:txBody>
          <a:bodyPr>
            <a:normAutofit fontScale="92500" lnSpcReduction="20000"/>
          </a:bodyPr>
          <a:lstStyle/>
          <a:p>
            <a:r>
              <a:rPr lang="en-US" dirty="0" smtClean="0">
                <a:latin typeface="Arial" pitchFamily="34" charset="0"/>
                <a:cs typeface="Arial" pitchFamily="34" charset="0"/>
              </a:rPr>
              <a:t>Directly observe fish as they are caught</a:t>
            </a:r>
          </a:p>
          <a:p>
            <a:r>
              <a:rPr lang="en-US" dirty="0" smtClean="0">
                <a:latin typeface="Arial" pitchFamily="34" charset="0"/>
                <a:cs typeface="Arial" pitchFamily="34" charset="0"/>
              </a:rPr>
              <a:t>Record:</a:t>
            </a:r>
          </a:p>
          <a:p>
            <a:pPr lvl="1"/>
            <a:r>
              <a:rPr lang="en-US" dirty="0" smtClean="0">
                <a:latin typeface="Arial" pitchFamily="34" charset="0"/>
                <a:cs typeface="Arial" pitchFamily="34" charset="0"/>
              </a:rPr>
              <a:t>Size</a:t>
            </a:r>
          </a:p>
          <a:p>
            <a:pPr lvl="1"/>
            <a:r>
              <a:rPr lang="en-US" dirty="0" smtClean="0">
                <a:latin typeface="Arial" pitchFamily="34" charset="0"/>
                <a:cs typeface="Arial" pitchFamily="34" charset="0"/>
              </a:rPr>
              <a:t>Area fished</a:t>
            </a:r>
          </a:p>
          <a:p>
            <a:pPr lvl="1"/>
            <a:r>
              <a:rPr lang="en-US" dirty="0" smtClean="0">
                <a:latin typeface="Arial" pitchFamily="34" charset="0"/>
                <a:cs typeface="Arial" pitchFamily="34" charset="0"/>
              </a:rPr>
              <a:t>Injuries/Trauma</a:t>
            </a:r>
          </a:p>
          <a:p>
            <a:pPr lvl="1"/>
            <a:r>
              <a:rPr lang="en-US" dirty="0" smtClean="0">
                <a:latin typeface="Arial" pitchFamily="34" charset="0"/>
                <a:cs typeface="Arial" pitchFamily="34" charset="0"/>
              </a:rPr>
              <a:t>Venting/Hook-type</a:t>
            </a:r>
          </a:p>
          <a:p>
            <a:pPr lvl="1"/>
            <a:r>
              <a:rPr lang="en-US" dirty="0" smtClean="0">
                <a:latin typeface="Arial" pitchFamily="34" charset="0"/>
                <a:cs typeface="Arial" pitchFamily="34" charset="0"/>
              </a:rPr>
              <a:t>Release condition</a:t>
            </a:r>
          </a:p>
          <a:p>
            <a:r>
              <a:rPr lang="en-US" dirty="0" smtClean="0">
                <a:latin typeface="Arial" pitchFamily="34" charset="0"/>
                <a:cs typeface="Arial" pitchFamily="34" charset="0"/>
              </a:rPr>
              <a:t>Mark discards</a:t>
            </a:r>
          </a:p>
          <a:p>
            <a:pPr marL="0" indent="0">
              <a:buNone/>
            </a:pPr>
            <a:r>
              <a:rPr lang="en-US" dirty="0">
                <a:latin typeface="Arial" pitchFamily="34" charset="0"/>
                <a:cs typeface="Arial" pitchFamily="34" charset="0"/>
              </a:rPr>
              <a:t> </a:t>
            </a:r>
            <a:r>
              <a:rPr lang="en-US" dirty="0" smtClean="0">
                <a:latin typeface="Arial" pitchFamily="34" charset="0"/>
                <a:cs typeface="Arial" pitchFamily="34" charset="0"/>
              </a:rPr>
              <a:t>  with conventional tags</a:t>
            </a:r>
          </a:p>
          <a:p>
            <a:pPr lvl="1"/>
            <a:r>
              <a:rPr lang="en-US" dirty="0" smtClean="0">
                <a:latin typeface="Arial" pitchFamily="34" charset="0"/>
                <a:cs typeface="Arial" pitchFamily="34" charset="0"/>
              </a:rPr>
              <a:t>estimate discard M</a:t>
            </a:r>
          </a:p>
          <a:p>
            <a:pPr>
              <a:buNone/>
            </a:pPr>
            <a:endParaRPr lang="en-US" dirty="0"/>
          </a:p>
        </p:txBody>
      </p:sp>
      <p:sp>
        <p:nvSpPr>
          <p:cNvPr id="10" name="TextBox 9"/>
          <p:cNvSpPr txBox="1"/>
          <p:nvPr/>
        </p:nvSpPr>
        <p:spPr>
          <a:xfrm>
            <a:off x="6705600" y="6488668"/>
            <a:ext cx="2166555" cy="400110"/>
          </a:xfrm>
          <a:prstGeom prst="rect">
            <a:avLst/>
          </a:prstGeom>
          <a:noFill/>
        </p:spPr>
        <p:txBody>
          <a:bodyPr wrap="none" rtlCol="0">
            <a:spAutoFit/>
          </a:bodyPr>
          <a:lstStyle/>
          <a:p>
            <a:r>
              <a:rPr lang="en-US" sz="2000" dirty="0" smtClean="0"/>
              <a:t>www.hallprint.com</a:t>
            </a:r>
            <a:endParaRPr lang="en-US" sz="2000" dirty="0"/>
          </a:p>
        </p:txBody>
      </p:sp>
      <p:pic>
        <p:nvPicPr>
          <p:cNvPr id="9" name="Picture 8" descr="darttag.jpg"/>
          <p:cNvPicPr>
            <a:picLocks noChangeAspect="1"/>
          </p:cNvPicPr>
          <p:nvPr/>
        </p:nvPicPr>
        <p:blipFill>
          <a:blip r:embed="rId3" cstate="print"/>
          <a:stretch>
            <a:fillRect/>
          </a:stretch>
        </p:blipFill>
        <p:spPr>
          <a:xfrm>
            <a:off x="5334000" y="5257800"/>
            <a:ext cx="3352800" cy="1307592"/>
          </a:xfrm>
          <a:prstGeom prst="rect">
            <a:avLst/>
          </a:prstGeom>
        </p:spPr>
      </p:pic>
      <p:pic>
        <p:nvPicPr>
          <p:cNvPr id="8" name="Picture 7" descr="at_sea 070.jpg"/>
          <p:cNvPicPr>
            <a:picLocks noChangeAspect="1"/>
          </p:cNvPicPr>
          <p:nvPr/>
        </p:nvPicPr>
        <p:blipFill>
          <a:blip r:embed="rId4" cstate="print"/>
          <a:srcRect l="15833" t="34444" r="37500" b="2222"/>
          <a:stretch>
            <a:fillRect/>
          </a:stretch>
        </p:blipFill>
        <p:spPr>
          <a:xfrm>
            <a:off x="4419600" y="2971800"/>
            <a:ext cx="2021305" cy="2057400"/>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43291" y="3146614"/>
            <a:ext cx="2743200" cy="2057400"/>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52440" y="753042"/>
            <a:ext cx="3119715" cy="2339786"/>
          </a:xfrm>
          <a:prstGeom prst="rect">
            <a:avLst/>
          </a:prstGeom>
        </p:spPr>
      </p:pic>
    </p:spTree>
    <p:extLst>
      <p:ext uri="{BB962C8B-B14F-4D97-AF65-F5344CB8AC3E}">
        <p14:creationId xmlns:p14="http://schemas.microsoft.com/office/powerpoint/2010/main" val="2612224482"/>
      </p:ext>
    </p:extLst>
  </p:cSld>
  <p:clrMapOvr>
    <a:masterClrMapping/>
  </p:clrMapOvr>
  <p:transition spd="slow">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05800" cy="1143000"/>
          </a:xfrm>
        </p:spPr>
        <p:txBody>
          <a:bodyPr/>
          <a:lstStyle/>
          <a:p>
            <a:r>
              <a:rPr lang="en-US" dirty="0" smtClean="0"/>
              <a:t>Vessel Selection</a:t>
            </a:r>
            <a:endParaRPr lang="en-US" dirty="0"/>
          </a:p>
        </p:txBody>
      </p:sp>
      <p:sp>
        <p:nvSpPr>
          <p:cNvPr id="3" name="Content Placeholder 2"/>
          <p:cNvSpPr>
            <a:spLocks noGrp="1"/>
          </p:cNvSpPr>
          <p:nvPr>
            <p:ph idx="1"/>
          </p:nvPr>
        </p:nvSpPr>
        <p:spPr>
          <a:xfrm>
            <a:off x="419100" y="1143000"/>
            <a:ext cx="8305800" cy="3810000"/>
          </a:xfrm>
        </p:spPr>
        <p:txBody>
          <a:bodyPr/>
          <a:lstStyle/>
          <a:p>
            <a:r>
              <a:rPr lang="en-US" dirty="0" smtClean="0"/>
              <a:t>List of cooperative vessels</a:t>
            </a:r>
          </a:p>
          <a:p>
            <a:r>
              <a:rPr lang="en-US" dirty="0" smtClean="0"/>
              <a:t>Randomly select vessels each week by:</a:t>
            </a:r>
          </a:p>
          <a:p>
            <a:pPr lvl="1"/>
            <a:r>
              <a:rPr lang="en-US" dirty="0" smtClean="0"/>
              <a:t>region</a:t>
            </a:r>
          </a:p>
          <a:p>
            <a:pPr lvl="1"/>
            <a:r>
              <a:rPr lang="en-US" dirty="0" smtClean="0"/>
              <a:t>vessel type (charter, </a:t>
            </a:r>
            <a:r>
              <a:rPr lang="en-US" dirty="0" err="1" smtClean="0"/>
              <a:t>headboat</a:t>
            </a:r>
            <a:r>
              <a:rPr lang="en-US" dirty="0" smtClean="0"/>
              <a:t>, multi-day)</a:t>
            </a:r>
          </a:p>
          <a:p>
            <a:r>
              <a:rPr lang="en-US" dirty="0" smtClean="0"/>
              <a:t>Observers go out with first drawn vessel with an available trip during the week sampled</a:t>
            </a:r>
          </a:p>
          <a:p>
            <a:pPr lvl="1"/>
            <a:r>
              <a:rPr lang="en-US" dirty="0" smtClean="0"/>
              <a:t>Regardless of trip type</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38889" b="33333"/>
          <a:stretch/>
        </p:blipFill>
        <p:spPr>
          <a:xfrm>
            <a:off x="0" y="4953000"/>
            <a:ext cx="9144000" cy="1905000"/>
          </a:xfrm>
          <a:prstGeom prst="rect">
            <a:avLst/>
          </a:prstGeom>
        </p:spPr>
      </p:pic>
    </p:spTree>
    <p:extLst>
      <p:ext uri="{BB962C8B-B14F-4D97-AF65-F5344CB8AC3E}">
        <p14:creationId xmlns:p14="http://schemas.microsoft.com/office/powerpoint/2010/main" val="1384702402"/>
      </p:ext>
    </p:extLst>
  </p:cSld>
  <p:clrMapOvr>
    <a:masterClrMapping/>
  </p:clrMapOvr>
  <p:transition spd="slow">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Weighting</a:t>
            </a:r>
            <a:endParaRPr lang="en-US" dirty="0"/>
          </a:p>
        </p:txBody>
      </p:sp>
      <p:sp>
        <p:nvSpPr>
          <p:cNvPr id="3" name="Content Placeholder 2"/>
          <p:cNvSpPr>
            <a:spLocks noGrp="1"/>
          </p:cNvSpPr>
          <p:nvPr>
            <p:ph idx="1"/>
          </p:nvPr>
        </p:nvSpPr>
        <p:spPr>
          <a:xfrm>
            <a:off x="482600" y="1466056"/>
            <a:ext cx="8229600" cy="2209800"/>
          </a:xfrm>
        </p:spPr>
        <p:txBody>
          <a:bodyPr/>
          <a:lstStyle/>
          <a:p>
            <a:r>
              <a:rPr lang="en-US" sz="2800" dirty="0" smtClean="0"/>
              <a:t>Proportional fishing </a:t>
            </a:r>
            <a:r>
              <a:rPr lang="en-US" sz="2800" dirty="0"/>
              <a:t>effort </a:t>
            </a:r>
            <a:r>
              <a:rPr lang="en-US" sz="2800" dirty="0" smtClean="0"/>
              <a:t>used </a:t>
            </a:r>
            <a:r>
              <a:rPr lang="en-US" sz="2800" dirty="0"/>
              <a:t>to weight </a:t>
            </a:r>
            <a:r>
              <a:rPr lang="en-US" sz="2800" dirty="0" smtClean="0"/>
              <a:t>samples collected from each trip-type post-hoc.</a:t>
            </a:r>
            <a:endParaRPr lang="en-US" sz="2800" dirty="0"/>
          </a:p>
          <a:p>
            <a:pPr lvl="1"/>
            <a:r>
              <a:rPr lang="en-US" dirty="0" err="1" smtClean="0"/>
              <a:t>Headboat</a:t>
            </a:r>
            <a:r>
              <a:rPr lang="en-US" dirty="0" smtClean="0"/>
              <a:t> logbook trip reports</a:t>
            </a:r>
          </a:p>
          <a:p>
            <a:pPr lvl="1"/>
            <a:r>
              <a:rPr lang="en-US" dirty="0" smtClean="0"/>
              <a:t>For-Hire Telephone Survey</a:t>
            </a:r>
            <a:endParaRPr lang="en-US" dirty="0"/>
          </a:p>
        </p:txBody>
      </p:sp>
      <p:sp>
        <p:nvSpPr>
          <p:cNvPr id="4" name="Rectangle 3"/>
          <p:cNvSpPr/>
          <p:nvPr/>
        </p:nvSpPr>
        <p:spPr>
          <a:xfrm>
            <a:off x="2057400" y="3794919"/>
            <a:ext cx="4572000" cy="2616101"/>
          </a:xfrm>
          <a:prstGeom prst="rect">
            <a:avLst/>
          </a:prstGeom>
          <a:ln>
            <a:solidFill>
              <a:schemeClr val="accent1"/>
            </a:solidFill>
          </a:ln>
        </p:spPr>
        <p:txBody>
          <a:bodyPr wrap="square">
            <a:spAutoFit/>
          </a:bodyPr>
          <a:lstStyle/>
          <a:p>
            <a:r>
              <a:rPr lang="en-US" dirty="0" smtClean="0">
                <a:latin typeface="Times New Roman" panose="02020603050405020304" pitchFamily="18" charset="0"/>
                <a:ea typeface="Times New Roman" panose="02020603050405020304" pitchFamily="18" charset="0"/>
              </a:rPr>
              <a:t>	</a:t>
            </a:r>
            <a:r>
              <a:rPr lang="en-US" dirty="0" err="1" smtClean="0">
                <a:latin typeface="Times New Roman" panose="02020603050405020304" pitchFamily="18" charset="0"/>
                <a:ea typeface="Times New Roman" panose="02020603050405020304" pitchFamily="18" charset="0"/>
              </a:rPr>
              <a:t>W</a:t>
            </a:r>
            <a:r>
              <a:rPr lang="en-US" baseline="-25000" dirty="0" err="1" smtClean="0">
                <a:latin typeface="Times New Roman" panose="02020603050405020304" pitchFamily="18" charset="0"/>
                <a:ea typeface="Times New Roman" panose="02020603050405020304" pitchFamily="18" charset="0"/>
              </a:rPr>
              <a:t>a</a:t>
            </a:r>
            <a:r>
              <a:rPr lang="en-US" dirty="0" smtClean="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a:t>
            </a:r>
            <a:r>
              <a:rPr lang="en-US" dirty="0" smtClean="0">
                <a:latin typeface="Times New Roman" panose="02020603050405020304" pitchFamily="18" charset="0"/>
                <a:ea typeface="Times New Roman" panose="02020603050405020304" pitchFamily="18" charset="0"/>
              </a:rPr>
              <a:t>N</a:t>
            </a:r>
            <a:r>
              <a:rPr lang="en-US" baseline="-25000" dirty="0" smtClean="0">
                <a:latin typeface="Times New Roman" panose="02020603050405020304" pitchFamily="18" charset="0"/>
                <a:ea typeface="Times New Roman" panose="02020603050405020304" pitchFamily="18" charset="0"/>
              </a:rPr>
              <a:t>a</a:t>
            </a:r>
            <a:r>
              <a:rPr lang="en-US" dirty="0" smtClean="0">
                <a:latin typeface="Times New Roman" panose="02020603050405020304" pitchFamily="18" charset="0"/>
                <a:ea typeface="Times New Roman" panose="02020603050405020304" pitchFamily="18" charset="0"/>
              </a:rPr>
              <a:t>/N) </a:t>
            </a:r>
            <a:r>
              <a:rPr lang="en-US" dirty="0">
                <a:latin typeface="Times New Roman" panose="02020603050405020304" pitchFamily="18" charset="0"/>
                <a:ea typeface="Times New Roman" panose="02020603050405020304" pitchFamily="18" charset="0"/>
              </a:rPr>
              <a:t>/ (</a:t>
            </a:r>
            <a:r>
              <a:rPr lang="en-US" dirty="0" err="1" smtClean="0">
                <a:latin typeface="Times New Roman" panose="02020603050405020304" pitchFamily="18" charset="0"/>
                <a:ea typeface="Times New Roman" panose="02020603050405020304" pitchFamily="18" charset="0"/>
              </a:rPr>
              <a:t>n</a:t>
            </a:r>
            <a:r>
              <a:rPr lang="en-US" baseline="-25000" dirty="0" err="1" smtClean="0">
                <a:latin typeface="Times New Roman" panose="02020603050405020304" pitchFamily="18" charset="0"/>
                <a:ea typeface="Times New Roman" panose="02020603050405020304" pitchFamily="18" charset="0"/>
              </a:rPr>
              <a:t>a</a:t>
            </a:r>
            <a:r>
              <a:rPr lang="en-US" dirty="0" smtClean="0">
                <a:latin typeface="Times New Roman" panose="02020603050405020304" pitchFamily="18" charset="0"/>
                <a:ea typeface="Times New Roman" panose="02020603050405020304" pitchFamily="18" charset="0"/>
              </a:rPr>
              <a:t>/n)</a:t>
            </a:r>
          </a:p>
          <a:p>
            <a:r>
              <a:rPr lang="en-US" sz="2200" dirty="0" smtClean="0">
                <a:latin typeface="Times New Roman" panose="02020603050405020304" pitchFamily="18" charset="0"/>
              </a:rPr>
              <a:t>Where: </a:t>
            </a:r>
          </a:p>
          <a:p>
            <a:r>
              <a:rPr lang="en-US" sz="2200" dirty="0" smtClean="0">
                <a:latin typeface="Times New Roman" panose="02020603050405020304" pitchFamily="18" charset="0"/>
                <a:ea typeface="Times New Roman" panose="02020603050405020304" pitchFamily="18" charset="0"/>
              </a:rPr>
              <a:t>N</a:t>
            </a:r>
            <a:r>
              <a:rPr lang="en-US" sz="2200" baseline="-25000" dirty="0" smtClean="0">
                <a:latin typeface="Times New Roman" panose="02020603050405020304" pitchFamily="18" charset="0"/>
                <a:ea typeface="Times New Roman" panose="02020603050405020304" pitchFamily="18" charset="0"/>
              </a:rPr>
              <a:t>a </a:t>
            </a:r>
            <a:r>
              <a:rPr lang="en-US" sz="2200" dirty="0" smtClean="0">
                <a:latin typeface="Times New Roman" panose="02020603050405020304" pitchFamily="18" charset="0"/>
                <a:ea typeface="Times New Roman" panose="02020603050405020304" pitchFamily="18" charset="0"/>
              </a:rPr>
              <a:t>= total effort for trip-type a </a:t>
            </a:r>
          </a:p>
          <a:p>
            <a:r>
              <a:rPr lang="en-US" sz="2200" dirty="0" smtClean="0">
                <a:latin typeface="Times New Roman" panose="02020603050405020304" pitchFamily="18" charset="0"/>
                <a:ea typeface="Times New Roman" panose="02020603050405020304" pitchFamily="18" charset="0"/>
              </a:rPr>
              <a:t>N  = total effort</a:t>
            </a:r>
          </a:p>
          <a:p>
            <a:r>
              <a:rPr lang="en-US" sz="2200" dirty="0" err="1" smtClean="0">
                <a:latin typeface="Times New Roman" panose="02020603050405020304" pitchFamily="18" charset="0"/>
                <a:ea typeface="Times New Roman" panose="02020603050405020304" pitchFamily="18" charset="0"/>
              </a:rPr>
              <a:t>n</a:t>
            </a:r>
            <a:r>
              <a:rPr lang="en-US" sz="2200" baseline="-25000" dirty="0" err="1" smtClean="0">
                <a:latin typeface="Times New Roman" panose="02020603050405020304" pitchFamily="18" charset="0"/>
                <a:ea typeface="Times New Roman" panose="02020603050405020304" pitchFamily="18" charset="0"/>
              </a:rPr>
              <a:t>a</a:t>
            </a:r>
            <a:r>
              <a:rPr lang="en-US" sz="2200" baseline="-25000" dirty="0" smtClean="0">
                <a:latin typeface="Times New Roman" panose="02020603050405020304" pitchFamily="18" charset="0"/>
                <a:ea typeface="Times New Roman" panose="02020603050405020304" pitchFamily="18" charset="0"/>
              </a:rPr>
              <a:t> </a:t>
            </a:r>
            <a:r>
              <a:rPr lang="en-US" sz="2200" dirty="0" smtClean="0">
                <a:latin typeface="Times New Roman" panose="02020603050405020304" pitchFamily="18" charset="0"/>
                <a:ea typeface="Times New Roman" panose="02020603050405020304" pitchFamily="18" charset="0"/>
              </a:rPr>
              <a:t>= sample effort for trip-type a</a:t>
            </a:r>
            <a:r>
              <a:rPr lang="en-US" sz="2200" baseline="-25000" dirty="0">
                <a:latin typeface="Times New Roman" panose="02020603050405020304" pitchFamily="18" charset="0"/>
                <a:ea typeface="Times New Roman" panose="02020603050405020304" pitchFamily="18" charset="0"/>
              </a:rPr>
              <a:t> </a:t>
            </a:r>
            <a:r>
              <a:rPr lang="en-US" sz="2200" baseline="-25000" dirty="0" smtClean="0">
                <a:latin typeface="Times New Roman" panose="02020603050405020304" pitchFamily="18" charset="0"/>
                <a:ea typeface="Times New Roman" panose="02020603050405020304" pitchFamily="18" charset="0"/>
              </a:rPr>
              <a:t>and</a:t>
            </a:r>
            <a:r>
              <a:rPr lang="en-US" sz="2200" dirty="0" smtClean="0">
                <a:latin typeface="Times New Roman" panose="02020603050405020304" pitchFamily="18" charset="0"/>
                <a:ea typeface="Times New Roman" panose="02020603050405020304" pitchFamily="18" charset="0"/>
              </a:rPr>
              <a:t> </a:t>
            </a:r>
          </a:p>
          <a:p>
            <a:r>
              <a:rPr lang="en-US" sz="2200" dirty="0" smtClean="0">
                <a:latin typeface="Times New Roman" panose="02020603050405020304" pitchFamily="18" charset="0"/>
              </a:rPr>
              <a:t>n = total sample effort</a:t>
            </a:r>
          </a:p>
        </p:txBody>
      </p:sp>
    </p:spTree>
    <p:extLst>
      <p:ext uri="{BB962C8B-B14F-4D97-AF65-F5344CB8AC3E}">
        <p14:creationId xmlns:p14="http://schemas.microsoft.com/office/powerpoint/2010/main" val="1996897795"/>
      </p:ext>
    </p:extLst>
  </p:cSld>
  <p:clrMapOvr>
    <a:masterClrMapping/>
  </p:clrMapOvr>
  <p:transition spd="slow">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143000"/>
          </a:xfrm>
        </p:spPr>
        <p:txBody>
          <a:bodyPr/>
          <a:lstStyle/>
          <a:p>
            <a:r>
              <a:rPr lang="en-US" dirty="0" smtClean="0"/>
              <a:t>Release Condition</a:t>
            </a:r>
            <a:endParaRPr lang="en-US" dirty="0"/>
          </a:p>
        </p:txBody>
      </p:sp>
      <p:sp>
        <p:nvSpPr>
          <p:cNvPr id="3" name="Content Placeholder 2"/>
          <p:cNvSpPr>
            <a:spLocks noGrp="1"/>
          </p:cNvSpPr>
          <p:nvPr>
            <p:ph idx="1"/>
          </p:nvPr>
        </p:nvSpPr>
        <p:spPr>
          <a:xfrm>
            <a:off x="421257" y="1278830"/>
            <a:ext cx="5334000" cy="5029200"/>
          </a:xfrm>
        </p:spPr>
        <p:txBody>
          <a:bodyPr>
            <a:normAutofit fontScale="92500" lnSpcReduction="10000"/>
          </a:bodyPr>
          <a:lstStyle/>
          <a:p>
            <a:r>
              <a:rPr lang="en-US" dirty="0" smtClean="0"/>
              <a:t>Unvented</a:t>
            </a:r>
          </a:p>
          <a:p>
            <a:pPr lvl="1"/>
            <a:r>
              <a:rPr lang="en-US" dirty="0" smtClean="0"/>
              <a:t>Not impaired at surface</a:t>
            </a:r>
          </a:p>
          <a:p>
            <a:pPr lvl="1"/>
            <a:r>
              <a:rPr lang="en-US" dirty="0" smtClean="0"/>
              <a:t>No hook or gill injuries</a:t>
            </a:r>
          </a:p>
          <a:p>
            <a:r>
              <a:rPr lang="en-US" dirty="0" smtClean="0"/>
              <a:t>Vented</a:t>
            </a:r>
          </a:p>
          <a:p>
            <a:pPr lvl="1"/>
            <a:r>
              <a:rPr lang="en-US" dirty="0" smtClean="0"/>
              <a:t>Not impaired at surface</a:t>
            </a:r>
          </a:p>
          <a:p>
            <a:pPr lvl="1"/>
            <a:r>
              <a:rPr lang="en-US" dirty="0" smtClean="0"/>
              <a:t>No hook or gill injuries</a:t>
            </a:r>
          </a:p>
          <a:p>
            <a:r>
              <a:rPr lang="en-US" dirty="0" smtClean="0"/>
              <a:t>Impaired</a:t>
            </a:r>
          </a:p>
          <a:p>
            <a:pPr lvl="1"/>
            <a:r>
              <a:rPr lang="en-US" dirty="0" smtClean="0"/>
              <a:t>Disoriented or floating at surface (regardless of venting)</a:t>
            </a:r>
          </a:p>
          <a:p>
            <a:pPr lvl="1"/>
            <a:r>
              <a:rPr lang="en-US" dirty="0" smtClean="0"/>
              <a:t>Suffered hook and/or gill injuries</a:t>
            </a:r>
          </a:p>
        </p:txBody>
      </p:sp>
      <p:pic>
        <p:nvPicPr>
          <p:cNvPr id="10" name="Content Placeholder 3" descr="DSCN0647.JPG"/>
          <p:cNvPicPr>
            <a:picLocks noChangeAspect="1"/>
          </p:cNvPicPr>
          <p:nvPr/>
        </p:nvPicPr>
        <p:blipFill>
          <a:blip r:embed="rId3" cstate="print"/>
          <a:srcRect l="5833" t="6667" r="24167" b="30000"/>
          <a:stretch>
            <a:fillRect/>
          </a:stretch>
        </p:blipFill>
        <p:spPr>
          <a:xfrm>
            <a:off x="5325156" y="1021708"/>
            <a:ext cx="2924837" cy="1983661"/>
          </a:xfrm>
          <a:prstGeom prst="rect">
            <a:avLst/>
          </a:prstGeom>
        </p:spPr>
      </p:pic>
      <p:pic>
        <p:nvPicPr>
          <p:cNvPr id="12" name="Picture 11" descr="venting_gag.jpg"/>
          <p:cNvPicPr>
            <a:picLocks noChangeAspect="1"/>
          </p:cNvPicPr>
          <p:nvPr/>
        </p:nvPicPr>
        <p:blipFill rotWithShape="1">
          <a:blip r:embed="rId4" cstate="print"/>
          <a:srcRect r="12714"/>
          <a:stretch/>
        </p:blipFill>
        <p:spPr>
          <a:xfrm>
            <a:off x="5325156" y="3110832"/>
            <a:ext cx="3661780" cy="1586541"/>
          </a:xfrm>
          <a:prstGeom prst="rect">
            <a:avLst/>
          </a:prstGeom>
        </p:spPr>
      </p:pic>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l="16854" t="35955" r="7864" b="10512"/>
          <a:stretch/>
        </p:blipFill>
        <p:spPr>
          <a:xfrm>
            <a:off x="5600334" y="4758978"/>
            <a:ext cx="3386602" cy="1806174"/>
          </a:xfrm>
          <a:prstGeom prst="rect">
            <a:avLst/>
          </a:prstGeom>
        </p:spPr>
      </p:pic>
    </p:spTree>
    <p:extLst>
      <p:ext uri="{BB962C8B-B14F-4D97-AF65-F5344CB8AC3E}">
        <p14:creationId xmlns:p14="http://schemas.microsoft.com/office/powerpoint/2010/main" val="1092332753"/>
      </p:ext>
    </p:extLst>
  </p:cSld>
  <p:clrMapOvr>
    <a:masterClrMapping/>
  </p:clrMapOvr>
  <p:transition spd="slow">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7919"/>
            <a:ext cx="8305800" cy="1143000"/>
          </a:xfrm>
        </p:spPr>
        <p:txBody>
          <a:bodyPr/>
          <a:lstStyle/>
          <a:p>
            <a:r>
              <a:rPr lang="en-US" dirty="0" smtClean="0"/>
              <a:t>Relative Survival</a:t>
            </a:r>
            <a:endParaRPr lang="en-US" dirty="0"/>
          </a:p>
        </p:txBody>
      </p:sp>
      <p:graphicFrame>
        <p:nvGraphicFramePr>
          <p:cNvPr id="4" name="Chart 3"/>
          <p:cNvGraphicFramePr/>
          <p:nvPr>
            <p:extLst>
              <p:ext uri="{D42A27DB-BD31-4B8C-83A1-F6EECF244321}">
                <p14:modId xmlns:p14="http://schemas.microsoft.com/office/powerpoint/2010/main" val="677410284"/>
              </p:ext>
            </p:extLst>
          </p:nvPr>
        </p:nvGraphicFramePr>
        <p:xfrm>
          <a:off x="228599" y="1066800"/>
          <a:ext cx="8673945" cy="4906962"/>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838200" y="6172200"/>
            <a:ext cx="8305799" cy="461665"/>
          </a:xfrm>
          <a:prstGeom prst="rect">
            <a:avLst/>
          </a:prstGeom>
          <a:noFill/>
        </p:spPr>
        <p:txBody>
          <a:bodyPr wrap="square" rtlCol="0">
            <a:spAutoFit/>
          </a:bodyPr>
          <a:lstStyle/>
          <a:p>
            <a:r>
              <a:rPr lang="en-US" sz="2400" dirty="0" smtClean="0"/>
              <a:t>Methods (for gag): Sauls, 2014. Fisheries Research 150: 18-27</a:t>
            </a:r>
            <a:endParaRPr lang="en-US" sz="2400"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73581" y="221831"/>
            <a:ext cx="2426335" cy="1293061"/>
          </a:xfrm>
          <a:prstGeom prst="rect">
            <a:avLst/>
          </a:prstGeom>
        </p:spPr>
      </p:pic>
    </p:spTree>
    <p:extLst>
      <p:ext uri="{BB962C8B-B14F-4D97-AF65-F5344CB8AC3E}">
        <p14:creationId xmlns:p14="http://schemas.microsoft.com/office/powerpoint/2010/main" val="36023775"/>
      </p:ext>
    </p:extLst>
  </p:cSld>
  <p:clrMapOvr>
    <a:masterClrMapping/>
  </p:clrMapOvr>
  <p:transition spd="slow">
    <p:fade thruBlk="1"/>
  </p:transition>
</p:sld>
</file>

<file path=ppt/theme/theme1.xml><?xml version="1.0" encoding="utf-8"?>
<a:theme xmlns:a="http://schemas.openxmlformats.org/drawingml/2006/main" name="FWC_Power_Poi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WC_Power_Point">
      <a:majorFont>
        <a:latin typeface="Century Schoolbook"/>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US" sz="3200" b="0" i="0" u="none" strike="noStrike" cap="none" normalizeH="0" baseline="0" smtClean="0">
            <a:ln>
              <a:noFill/>
            </a:ln>
            <a:solidFill>
              <a:schemeClr val="tx1"/>
            </a:solidFill>
            <a:effectLst/>
            <a:latin typeface="Franklin Gothic Book"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US" sz="3200" b="0" i="0" u="none" strike="noStrike" cap="none" normalizeH="0" baseline="0" smtClean="0">
            <a:ln>
              <a:noFill/>
            </a:ln>
            <a:solidFill>
              <a:schemeClr val="tx1"/>
            </a:solidFill>
            <a:effectLst/>
            <a:latin typeface="Franklin Gothic Book" pitchFamily="34" charset="0"/>
          </a:defRPr>
        </a:defPPr>
      </a:lstStyle>
    </a:lnDef>
  </a:objectDefaults>
  <a:extraClrSchemeLst>
    <a:extraClrScheme>
      <a:clrScheme name="FWC_Power_Point 1">
        <a:dk1>
          <a:srgbClr val="000000"/>
        </a:dk1>
        <a:lt1>
          <a:srgbClr val="998B7D"/>
        </a:lt1>
        <a:dk2>
          <a:srgbClr val="000000"/>
        </a:dk2>
        <a:lt2>
          <a:srgbClr val="5F5F5F"/>
        </a:lt2>
        <a:accent1>
          <a:srgbClr val="FFF453"/>
        </a:accent1>
        <a:accent2>
          <a:srgbClr val="9FD1FF"/>
        </a:accent2>
        <a:accent3>
          <a:srgbClr val="CAC4BF"/>
        </a:accent3>
        <a:accent4>
          <a:srgbClr val="000000"/>
        </a:accent4>
        <a:accent5>
          <a:srgbClr val="FFF8B3"/>
        </a:accent5>
        <a:accent6>
          <a:srgbClr val="90BDE7"/>
        </a:accent6>
        <a:hlink>
          <a:srgbClr val="00549E"/>
        </a:hlink>
        <a:folHlink>
          <a:srgbClr val="00AEC5"/>
        </a:folHlink>
      </a:clrScheme>
      <a:clrMap bg1="lt1" tx1="dk1" bg2="lt2" tx2="dk2" accent1="accent1" accent2="accent2" accent3="accent3" accent4="accent4" accent5="accent5" accent6="accent6" hlink="hlink" folHlink="folHlink"/>
    </a:extraClrScheme>
    <a:extraClrScheme>
      <a:clrScheme name="FWC_Power_Point 2">
        <a:dk1>
          <a:srgbClr val="5F5F5F"/>
        </a:dk1>
        <a:lt1>
          <a:srgbClr val="FFFFFF"/>
        </a:lt1>
        <a:dk2>
          <a:srgbClr val="00549E"/>
        </a:dk2>
        <a:lt2>
          <a:srgbClr val="FFF453"/>
        </a:lt2>
        <a:accent1>
          <a:srgbClr val="FFF89B"/>
        </a:accent1>
        <a:accent2>
          <a:srgbClr val="9FD1FF"/>
        </a:accent2>
        <a:accent3>
          <a:srgbClr val="AAB3CC"/>
        </a:accent3>
        <a:accent4>
          <a:srgbClr val="DADADA"/>
        </a:accent4>
        <a:accent5>
          <a:srgbClr val="FFFBCB"/>
        </a:accent5>
        <a:accent6>
          <a:srgbClr val="90BDE7"/>
        </a:accent6>
        <a:hlink>
          <a:srgbClr val="BAB0A6"/>
        </a:hlink>
        <a:folHlink>
          <a:srgbClr val="00AEC5"/>
        </a:folHlink>
      </a:clrScheme>
      <a:clrMap bg1="dk2" tx1="lt1" bg2="dk1" tx2="lt2" accent1="accent1" accent2="accent2" accent3="accent3" accent4="accent4" accent5="accent5" accent6="accent6" hlink="hlink" folHlink="folHlink"/>
    </a:extraClrScheme>
    <a:extraClrScheme>
      <a:clrScheme name="FWC_Power_Point 3">
        <a:dk1>
          <a:srgbClr val="000000"/>
        </a:dk1>
        <a:lt1>
          <a:srgbClr val="CDE7FF"/>
        </a:lt1>
        <a:dk2>
          <a:srgbClr val="000000"/>
        </a:dk2>
        <a:lt2>
          <a:srgbClr val="5F5F5F"/>
        </a:lt2>
        <a:accent1>
          <a:srgbClr val="FFF453"/>
        </a:accent1>
        <a:accent2>
          <a:srgbClr val="998B7D"/>
        </a:accent2>
        <a:accent3>
          <a:srgbClr val="E3F1FF"/>
        </a:accent3>
        <a:accent4>
          <a:srgbClr val="000000"/>
        </a:accent4>
        <a:accent5>
          <a:srgbClr val="FFF8B3"/>
        </a:accent5>
        <a:accent6>
          <a:srgbClr val="8A7D71"/>
        </a:accent6>
        <a:hlink>
          <a:srgbClr val="00549E"/>
        </a:hlink>
        <a:folHlink>
          <a:srgbClr val="00AEC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B5EB151EFC6B240B56C3869682C3E92" ma:contentTypeVersion="2" ma:contentTypeDescription="Create a new document." ma:contentTypeScope="" ma:versionID="856b722f9a835e5f1e3f33821b492e43">
  <xsd:schema xmlns:xsd="http://www.w3.org/2001/XMLSchema" xmlns:p="http://schemas.microsoft.com/office/2006/metadata/properties" xmlns:ns2="f677150a-957b-4692-9f7f-c6b033030e5c" targetNamespace="http://schemas.microsoft.com/office/2006/metadata/properties" ma:root="true" ma:fieldsID="e3c23aa27c035035b89a7db4a4e01816" ns2:_="">
    <xsd:import namespace="f677150a-957b-4692-9f7f-c6b033030e5c"/>
    <xsd:element name="properties">
      <xsd:complexType>
        <xsd:sequence>
          <xsd:element name="documentManagement">
            <xsd:complexType>
              <xsd:all>
                <xsd:element ref="ns2:Order0" minOccurs="0"/>
                <xsd:element ref="ns2:Status" minOccurs="0"/>
              </xsd:all>
            </xsd:complexType>
          </xsd:element>
        </xsd:sequence>
      </xsd:complexType>
    </xsd:element>
  </xsd:schema>
  <xsd:schema xmlns:xsd="http://www.w3.org/2001/XMLSchema" xmlns:dms="http://schemas.microsoft.com/office/2006/documentManagement/types" targetNamespace="f677150a-957b-4692-9f7f-c6b033030e5c" elementFormDefault="qualified">
    <xsd:import namespace="http://schemas.microsoft.com/office/2006/documentManagement/types"/>
    <xsd:element name="Order0" ma:index="8" nillable="true" ma:displayName="Order" ma:decimals="2" ma:internalName="Order0">
      <xsd:simpleType>
        <xsd:restriction base="dms:Number"/>
      </xsd:simpleType>
    </xsd:element>
    <xsd:element name="Status" ma:index="9" nillable="true" ma:displayName="Status" ma:default="Pending" ma:format="Dropdown" ma:internalName="Status">
      <xsd:simpleType>
        <xsd:restriction base="dms:Choice">
          <xsd:enumeration value="Approved"/>
          <xsd:enumeration value="Editing"/>
          <xsd:enumeration value="Pending"/>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Order0 xmlns="f677150a-957b-4692-9f7f-c6b033030e5c">3</Order0>
    <Status xmlns="f677150a-957b-4692-9f7f-c6b033030e5c">Approved</Status>
  </documentManagement>
</p:properties>
</file>

<file path=customXml/item4.xml><?xml version="1.0" encoding="utf-8"?>
<LongProperties xmlns="http://schemas.microsoft.com/office/2006/metadata/longProperties"/>
</file>

<file path=customXml/itemProps1.xml><?xml version="1.0" encoding="utf-8"?>
<ds:datastoreItem xmlns:ds="http://schemas.openxmlformats.org/officeDocument/2006/customXml" ds:itemID="{2A23BED6-4C60-4D0B-8709-2784B6CE3979}">
  <ds:schemaRefs>
    <ds:schemaRef ds:uri="http://schemas.microsoft.com/sharepoint/v3/contenttype/forms"/>
  </ds:schemaRefs>
</ds:datastoreItem>
</file>

<file path=customXml/itemProps2.xml><?xml version="1.0" encoding="utf-8"?>
<ds:datastoreItem xmlns:ds="http://schemas.openxmlformats.org/officeDocument/2006/customXml" ds:itemID="{3C65A02E-7672-4F40-A319-55F379F3CF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677150a-957b-4692-9f7f-c6b033030e5c"/>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89941DB5-096B-49E7-993A-8BFCAE29BA6B}">
  <ds:schemaRefs>
    <ds:schemaRef ds:uri="http://purl.org/dc/terms/"/>
    <ds:schemaRef ds:uri="http://schemas.openxmlformats.org/package/2006/metadata/core-properties"/>
    <ds:schemaRef ds:uri="http://schemas.microsoft.com/office/2006/documentManagement/types"/>
    <ds:schemaRef ds:uri="http://purl.org/dc/dcmitype/"/>
    <ds:schemaRef ds:uri="http://purl.org/dc/elements/1.1/"/>
    <ds:schemaRef ds:uri="http://schemas.microsoft.com/office/2006/metadata/properties"/>
    <ds:schemaRef ds:uri="f677150a-957b-4692-9f7f-c6b033030e5c"/>
    <ds:schemaRef ds:uri="http://www.w3.org/XML/1998/namespace"/>
  </ds:schemaRefs>
</ds:datastoreItem>
</file>

<file path=customXml/itemProps4.xml><?xml version="1.0" encoding="utf-8"?>
<ds:datastoreItem xmlns:ds="http://schemas.openxmlformats.org/officeDocument/2006/customXml" ds:itemID="{8874068E-8B7A-4636-ABE4-198D8CB4E546}">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emplate/>
  <TotalTime>42473</TotalTime>
  <Words>1366</Words>
  <Application>Microsoft Office PowerPoint</Application>
  <PresentationFormat>On-screen Show (4:3)</PresentationFormat>
  <Paragraphs>358</Paragraphs>
  <Slides>28</Slides>
  <Notes>21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Arial</vt:lpstr>
      <vt:lpstr>Calibri</vt:lpstr>
      <vt:lpstr>Century Schoolbook</vt:lpstr>
      <vt:lpstr>Franklin Gothic Book</vt:lpstr>
      <vt:lpstr>Franklin Gothic Demi</vt:lpstr>
      <vt:lpstr>Franklin Gothic Medium</vt:lpstr>
      <vt:lpstr>Times New Roman</vt:lpstr>
      <vt:lpstr>Wingdings</vt:lpstr>
      <vt:lpstr>FWC_Power_Point</vt:lpstr>
      <vt:lpstr>PowerPoint Presentation</vt:lpstr>
      <vt:lpstr>Data Collection for Discards</vt:lpstr>
      <vt:lpstr>Data Collection for Discards</vt:lpstr>
      <vt:lpstr>Methods in Florida</vt:lpstr>
      <vt:lpstr>At-Sea Surveys</vt:lpstr>
      <vt:lpstr>Vessel Selection</vt:lpstr>
      <vt:lpstr>Sample Weighting</vt:lpstr>
      <vt:lpstr>Release Condition</vt:lpstr>
      <vt:lpstr>Relative Survival</vt:lpstr>
      <vt:lpstr>Estimated Mortality</vt:lpstr>
      <vt:lpstr>Hook Comparisons</vt:lpstr>
      <vt:lpstr>PowerPoint Presentation</vt:lpstr>
      <vt:lpstr>S. Atlantic Abundance Indices</vt:lpstr>
      <vt:lpstr>Private Boat Fishery</vt:lpstr>
      <vt:lpstr>Gulf Reef Fish Survey</vt:lpstr>
      <vt:lpstr>PowerPoint Presentation</vt:lpstr>
      <vt:lpstr>MARFIN</vt:lpstr>
      <vt:lpstr>Conclusions</vt:lpstr>
      <vt:lpstr>Thank you!</vt:lpstr>
      <vt:lpstr>PowerPoint Presentation</vt:lpstr>
      <vt:lpstr>PowerPoint Presentation</vt:lpstr>
      <vt:lpstr>Hook Types</vt:lpstr>
      <vt:lpstr>FL For-Hire Observer Programs</vt:lpstr>
      <vt:lpstr>Mark-Recapture Study Design</vt:lpstr>
      <vt:lpstr>Proportional Hazards Regression</vt:lpstr>
      <vt:lpstr>Panhandle (Gulf)</vt:lpstr>
      <vt:lpstr>PowerPoint Presentation</vt:lpstr>
      <vt:lpstr>2005-2016</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SAFMC</dc:title>
  <dc:creator>Faye Gibson</dc:creator>
  <cp:lastModifiedBy>Sauls, Beverly</cp:lastModifiedBy>
  <cp:revision>1783</cp:revision>
  <cp:lastPrinted>2015-04-22T18:28:14Z</cp:lastPrinted>
  <dcterms:created xsi:type="dcterms:W3CDTF">2007-03-09T20:12:19Z</dcterms:created>
  <dcterms:modified xsi:type="dcterms:W3CDTF">2017-11-07T22:02:32Z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PSDescription">
    <vt:lpwstr/>
  </property>
  <property fmtid="{D5CDD505-2E9C-101B-9397-08002B2CF9AE}" pid="3" name="Owner">
    <vt:lpwstr/>
  </property>
  <property fmtid="{D5CDD505-2E9C-101B-9397-08002B2CF9AE}" pid="4" name="ContentType">
    <vt:lpwstr>Document</vt:lpwstr>
  </property>
  <property fmtid="{D5CDD505-2E9C-101B-9397-08002B2CF9AE}" pid="5" name="Current Document Status">
    <vt:lpwstr>Approved</vt:lpwstr>
  </property>
  <property fmtid="{D5CDD505-2E9C-101B-9397-08002B2CF9AE}" pid="6" name="ContentTypeId">
    <vt:lpwstr>0x0101002B5EB151EFC6B240B56C3869682C3E92</vt:lpwstr>
  </property>
  <property fmtid="{D5CDD505-2E9C-101B-9397-08002B2CF9AE}" pid="7" name="Document Status">
    <vt:lpwstr>Approved</vt:lpwstr>
  </property>
  <property fmtid="{D5CDD505-2E9C-101B-9397-08002B2CF9AE}" pid="8" name="AVMStatus">
    <vt:lpwstr>Approved</vt:lpwstr>
  </property>
</Properties>
</file>